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70" r:id="rId5"/>
    <p:sldId id="271" r:id="rId6"/>
    <p:sldId id="259" r:id="rId7"/>
    <p:sldId id="260" r:id="rId8"/>
    <p:sldId id="261" r:id="rId9"/>
    <p:sldId id="262" r:id="rId10"/>
    <p:sldId id="263" r:id="rId11"/>
    <p:sldId id="281" r:id="rId12"/>
    <p:sldId id="282" r:id="rId13"/>
    <p:sldId id="284" r:id="rId14"/>
    <p:sldId id="283" r:id="rId15"/>
    <p:sldId id="285" r:id="rId16"/>
    <p:sldId id="286" r:id="rId17"/>
    <p:sldId id="287" r:id="rId18"/>
    <p:sldId id="277" r:id="rId19"/>
    <p:sldId id="278" r:id="rId20"/>
    <p:sldId id="280" r:id="rId21"/>
    <p:sldId id="279" r:id="rId22"/>
    <p:sldId id="266" r:id="rId23"/>
    <p:sldId id="274" r:id="rId24"/>
    <p:sldId id="272" r:id="rId25"/>
    <p:sldId id="267" r:id="rId26"/>
    <p:sldId id="268" r:id="rId27"/>
    <p:sldId id="269" r:id="rId28"/>
    <p:sldId id="273" r:id="rId29"/>
    <p:sldId id="275" r:id="rId30"/>
  </p:sldIdLst>
  <p:sldSz cx="9144000" cy="5143500" type="screen16x9"/>
  <p:notesSz cx="6858000" cy="9144000"/>
  <p:embeddedFontLst>
    <p:embeddedFont>
      <p:font typeface="Arial Rounded MT Bold" pitchFamily="34" charset="0"/>
      <p:regular r:id="rId32"/>
    </p:embeddedFont>
    <p:embeddedFont>
      <p:font typeface="Mongolian Baiti" pitchFamily="66" charset="0"/>
      <p:regular r:id="rId33"/>
    </p:embeddedFont>
    <p:embeddedFont>
      <p:font typeface="Libre Baskerville" charset="0"/>
      <p:regular r:id="rId34"/>
      <p:bold r:id="rId35"/>
      <p:italic r:id="rId36"/>
    </p:embeddedFont>
    <p:embeddedFont>
      <p:font typeface="Agency FB" pitchFamily="34" charset="0"/>
      <p:regular r:id="rId37"/>
      <p:bold r:id="rId38"/>
    </p:embeddedFont>
    <p:embeddedFont>
      <p:font typeface="Baskerville Old Face" pitchFamily="18" charset="0"/>
      <p:regular r:id="rId39"/>
    </p:embeddedFont>
    <p:embeddedFont>
      <p:font typeface="Arial Black" pitchFamily="34" charset="0"/>
      <p:bold r:id="rId40"/>
    </p:embeddedFont>
    <p:embeddedFont>
      <p:font typeface="Roboto" charset="0"/>
      <p:regular r:id="rId41"/>
      <p:bold r:id="rId42"/>
      <p:italic r:id="rId43"/>
      <p:boldItalic r:id="rId44"/>
    </p:embeddedFont>
    <p:embeddedFont>
      <p:font typeface="Arial Unicode MS" pitchFamily="34" charset="-128"/>
      <p:regular r:id="rId45"/>
    </p:embeddedFont>
    <p:embeddedFont>
      <p:font typeface="Franklin Gothic" charset="0"/>
      <p:bold r:id="rId46"/>
    </p:embeddedFont>
    <p:embeddedFont>
      <p:font typeface="Calibri" pitchFamily="34" charset="0"/>
      <p:regular r:id="rId47"/>
      <p:bold r:id="rId48"/>
      <p:italic r:id="rId49"/>
      <p:boldItalic r:id="rId50"/>
    </p:embeddedFont>
    <p:embeddedFont>
      <p:font typeface="Nunito" charset="0"/>
      <p:regular r:id="rId51"/>
      <p:bold r:id="rId52"/>
      <p:italic r:id="rId53"/>
      <p:boldItalic r:id="rId54"/>
    </p:embeddedFont>
    <p:embeddedFont>
      <p:font typeface="Oswald"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83" d="100"/>
          <a:sy n="83" d="100"/>
        </p:scale>
        <p:origin x="-1387" y="-6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414297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1" cy="752108"/>
            <a:chOff x="6917201" y="0"/>
            <a:chExt cx="2227776"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7" cy="925737"/>
            <a:chOff x="6917201" y="0"/>
            <a:chExt cx="2227776"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6"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12"/>
          <p:cNvGrpSpPr/>
          <p:nvPr/>
        </p:nvGrpSpPr>
        <p:grpSpPr>
          <a:xfrm>
            <a:off x="5959222" y="4119576"/>
            <a:ext cx="2520951" cy="1024165"/>
            <a:chOff x="6917201" y="0"/>
            <a:chExt cx="2227776" cy="863400"/>
          </a:xfrm>
        </p:grpSpPr>
        <p:sp>
          <p:nvSpPr>
            <p:cNvPr id="114" name="Google Shape;114;p1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2"/>
          <p:cNvGrpSpPr/>
          <p:nvPr/>
        </p:nvGrpSpPr>
        <p:grpSpPr>
          <a:xfrm>
            <a:off x="199149" y="2"/>
            <a:ext cx="2795413" cy="1083308"/>
            <a:chOff x="6917201" y="0"/>
            <a:chExt cx="2227776" cy="863400"/>
          </a:xfrm>
        </p:grpSpPr>
        <p:sp>
          <p:nvSpPr>
            <p:cNvPr id="118" name="Google Shape;118;p1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12"/>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3"/>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3" name="Google Shape;43;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4"/>
        <p:cNvGrpSpPr/>
        <p:nvPr/>
      </p:nvGrpSpPr>
      <p:grpSpPr>
        <a:xfrm>
          <a:off x="0" y="0"/>
          <a:ext cx="0" cy="0"/>
          <a:chOff x="0" y="0"/>
          <a:chExt cx="0" cy="0"/>
        </a:xfrm>
      </p:grpSpPr>
      <p:sp>
        <p:nvSpPr>
          <p:cNvPr id="45" name="Google Shape;45;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4"/>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4"/>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1" name="Google Shape;51;p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52"/>
        <p:cNvGrpSpPr/>
        <p:nvPr/>
      </p:nvGrpSpPr>
      <p:grpSpPr>
        <a:xfrm>
          <a:off x="0" y="0"/>
          <a:ext cx="0" cy="0"/>
          <a:chOff x="0" y="0"/>
          <a:chExt cx="0" cy="0"/>
        </a:xfrm>
      </p:grpSpPr>
      <p:sp>
        <p:nvSpPr>
          <p:cNvPr id="53" name="Google Shape;53;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5"/>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8" name="Google Shape;58;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61"/>
        <p:cNvGrpSpPr/>
        <p:nvPr/>
      </p:nvGrpSpPr>
      <p:grpSpPr>
        <a:xfrm>
          <a:off x="0" y="0"/>
          <a:ext cx="0" cy="0"/>
          <a:chOff x="0" y="0"/>
          <a:chExt cx="0" cy="0"/>
        </a:xfrm>
      </p:grpSpPr>
      <p:sp>
        <p:nvSpPr>
          <p:cNvPr id="62" name="Google Shape;62;p7"/>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7"/>
          <p:cNvGrpSpPr/>
          <p:nvPr/>
        </p:nvGrpSpPr>
        <p:grpSpPr>
          <a:xfrm>
            <a:off x="5594191" y="3961115"/>
            <a:ext cx="2910144" cy="1182340"/>
            <a:chOff x="6917201" y="0"/>
            <a:chExt cx="2227776" cy="863400"/>
          </a:xfrm>
        </p:grpSpPr>
        <p:sp>
          <p:nvSpPr>
            <p:cNvPr id="64" name="Google Shape;64;p7"/>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7"/>
          <p:cNvGrpSpPr/>
          <p:nvPr/>
        </p:nvGrpSpPr>
        <p:grpSpPr>
          <a:xfrm>
            <a:off x="199149" y="2"/>
            <a:ext cx="2795413" cy="1083308"/>
            <a:chOff x="6917201" y="0"/>
            <a:chExt cx="2227776" cy="863400"/>
          </a:xfrm>
        </p:grpSpPr>
        <p:sp>
          <p:nvSpPr>
            <p:cNvPr id="68" name="Google Shape;68;p7"/>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7"/>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72" name="Google Shape;72;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3"/>
        <p:cNvGrpSpPr/>
        <p:nvPr/>
      </p:nvGrpSpPr>
      <p:grpSpPr>
        <a:xfrm>
          <a:off x="0" y="0"/>
          <a:ext cx="0" cy="0"/>
          <a:chOff x="0" y="0"/>
          <a:chExt cx="0" cy="0"/>
        </a:xfrm>
      </p:grpSpPr>
      <p:sp>
        <p:nvSpPr>
          <p:cNvPr id="74" name="Google Shape;74;p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8" name="Google Shape;78;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2" name="Google Shape;102;p1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3" name="Google Shape;103;p1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1"/>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10" name="Google Shape;110;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5.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jpg"/><Relationship Id="rId18" Type="http://schemas.openxmlformats.org/officeDocument/2006/relationships/image" Target="../media/image57.png"/><Relationship Id="rId3" Type="http://schemas.openxmlformats.org/officeDocument/2006/relationships/image" Target="../media/image42.jpg"/><Relationship Id="rId7" Type="http://schemas.openxmlformats.org/officeDocument/2006/relationships/image" Target="../media/image46.jpg"/><Relationship Id="rId12" Type="http://schemas.openxmlformats.org/officeDocument/2006/relationships/image" Target="../media/image51.jpg"/><Relationship Id="rId17" Type="http://schemas.openxmlformats.org/officeDocument/2006/relationships/image" Target="../media/image56.jfif"/><Relationship Id="rId2" Type="http://schemas.openxmlformats.org/officeDocument/2006/relationships/image" Target="../media/image41.jfif"/><Relationship Id="rId16"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png"/><Relationship Id="rId15" Type="http://schemas.openxmlformats.org/officeDocument/2006/relationships/image" Target="../media/image54.jpg"/><Relationship Id="rId10" Type="http://schemas.openxmlformats.org/officeDocument/2006/relationships/image" Target="../media/image49.jpg"/><Relationship Id="rId19" Type="http://schemas.openxmlformats.org/officeDocument/2006/relationships/image" Target="../media/image58.png"/><Relationship Id="rId4" Type="http://schemas.openxmlformats.org/officeDocument/2006/relationships/image" Target="../media/image43.jpg"/><Relationship Id="rId9" Type="http://schemas.openxmlformats.org/officeDocument/2006/relationships/image" Target="../media/image48.jpg"/><Relationship Id="rId1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800"/>
              <a:buNone/>
            </a:pPr>
            <a:endParaRPr/>
          </a:p>
        </p:txBody>
      </p:sp>
      <p:sp>
        <p:nvSpPr>
          <p:cNvPr id="129" name="Google Shape;129;p13"/>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600"/>
              <a:buNone/>
            </a:pPr>
            <a:endParaRPr/>
          </a:p>
        </p:txBody>
      </p:sp>
      <p:pic>
        <p:nvPicPr>
          <p:cNvPr id="130" name="Google Shape;130;p13"/>
          <p:cNvPicPr preferRelativeResize="0"/>
          <p:nvPr/>
        </p:nvPicPr>
        <p:blipFill rotWithShape="1">
          <a:blip r:embed="rId3">
            <a:alphaModFix/>
          </a:blip>
          <a:srcRect/>
          <a:stretch/>
        </p:blipFill>
        <p:spPr>
          <a:xfrm>
            <a:off x="6763" y="0"/>
            <a:ext cx="913047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6" name="Google Shape;246;p20"/>
          <p:cNvPicPr preferRelativeResize="0"/>
          <p:nvPr/>
        </p:nvPicPr>
        <p:blipFill>
          <a:blip r:embed="rId3">
            <a:alphaModFix/>
          </a:blip>
          <a:stretch>
            <a:fillRect/>
          </a:stretch>
        </p:blipFill>
        <p:spPr>
          <a:xfrm>
            <a:off x="4763145" y="311607"/>
            <a:ext cx="1832526" cy="3568585"/>
          </a:xfrm>
          <a:prstGeom prst="roundRect">
            <a:avLst>
              <a:gd name="adj" fmla="val 8594"/>
            </a:avLst>
          </a:prstGeom>
          <a:solidFill>
            <a:srgbClr val="FFFFFF">
              <a:shade val="85000"/>
            </a:srgbClr>
          </a:solidFill>
          <a:ln>
            <a:solidFill>
              <a:schemeClr val="bg2"/>
            </a:solidFill>
          </a:ln>
          <a:effectLst>
            <a:reflection blurRad="12700" stA="38000" endPos="28000" dist="5000" dir="5400000" sy="-100000" algn="bl" rotWithShape="0"/>
          </a:effectLst>
        </p:spPr>
      </p:pic>
      <p:sp>
        <p:nvSpPr>
          <p:cNvPr id="247" name="Google Shape;247;p20"/>
          <p:cNvSpPr txBox="1"/>
          <p:nvPr/>
        </p:nvSpPr>
        <p:spPr>
          <a:xfrm>
            <a:off x="294635" y="4247050"/>
            <a:ext cx="8849365"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Oswald"/>
                <a:ea typeface="Oswald"/>
                <a:cs typeface="Oswald"/>
                <a:sym typeface="Oswald"/>
              </a:rPr>
              <a:t>In training data there are interview question which helps in acing and cracking the interview. These questions are verified by top  HR’s . Access to detalied notes from beginner to advance and tips for monitezation and earning.</a:t>
            </a:r>
            <a:endParaRPr sz="1600" dirty="0">
              <a:solidFill>
                <a:schemeClr val="dk2"/>
              </a:solidFill>
              <a:latin typeface="Oswald"/>
              <a:ea typeface="Oswald"/>
              <a:cs typeface="Oswald"/>
              <a:sym typeface="Oswald"/>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35" y="311607"/>
            <a:ext cx="1835107" cy="3537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068" y="311607"/>
            <a:ext cx="1821588" cy="3498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534" y="311607"/>
            <a:ext cx="1921398" cy="3532001"/>
          </a:xfrm>
          <a:prstGeom prst="roundRect">
            <a:avLst>
              <a:gd name="adj" fmla="val 8594"/>
            </a:avLst>
          </a:prstGeom>
          <a:solidFill>
            <a:srgbClr val="FFFFFF">
              <a:shade val="85000"/>
            </a:srgbClr>
          </a:solidFill>
          <a:ln>
            <a:solidFill>
              <a:schemeClr val="tx2">
                <a:lumMod val="10000"/>
              </a:schemeClr>
            </a:solid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5;p17">
            <a:extLst>
              <a:ext uri="{FF2B5EF4-FFF2-40B4-BE49-F238E27FC236}">
                <a16:creationId xmlns:a16="http://schemas.microsoft.com/office/drawing/2014/main" xmlns="" id="{77299D67-935F-AE0E-A058-44C90377AA10}"/>
              </a:ext>
            </a:extLst>
          </p:cNvPr>
          <p:cNvSpPr txBox="1">
            <a:spLocks/>
          </p:cNvSpPr>
          <p:nvPr/>
        </p:nvSpPr>
        <p:spPr>
          <a:xfrm>
            <a:off x="1532170" y="451132"/>
            <a:ext cx="5693400" cy="66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t-IT" sz="2400" b="1" u="sng" dirty="0">
                <a:solidFill>
                  <a:schemeClr val="dk2"/>
                </a:solidFill>
                <a:latin typeface="Times New Roman" panose="02020603050405020304" pitchFamily="18" charset="0"/>
                <a:ea typeface="Oswald"/>
                <a:cs typeface="Times New Roman" panose="02020603050405020304" pitchFamily="18" charset="0"/>
                <a:sym typeface="Oswald"/>
              </a:rPr>
              <a:t> Chat with AI Consists of 6 AI tools     </a:t>
            </a:r>
          </a:p>
          <a:p>
            <a:pPr>
              <a:lnSpc>
                <a:spcPct val="160000"/>
              </a:lnSpc>
              <a:spcBef>
                <a:spcPts val="1400"/>
              </a:spcBef>
              <a:spcAft>
                <a:spcPts val="400"/>
              </a:spcAft>
              <a:buSzPts val="3000"/>
            </a:pPr>
            <a:endParaRPr lang="en-IN" sz="2400" b="1" i="1" u="sng" dirty="0">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xmlns="" id="{3DC1E620-1969-AA1D-5144-6E75570B2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567" y="1007804"/>
            <a:ext cx="2022489" cy="377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xmlns="" id="{E7301446-B7B3-D49C-43FB-1404D0DCB740}"/>
              </a:ext>
            </a:extLst>
          </p:cNvPr>
          <p:cNvSpPr/>
          <p:nvPr/>
        </p:nvSpPr>
        <p:spPr>
          <a:xfrm>
            <a:off x="513692" y="1094241"/>
            <a:ext cx="2646557" cy="359812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200000"/>
              </a:lnSpc>
            </a:pPr>
            <a:r>
              <a:rPr lang="en" sz="1600" dirty="0">
                <a:solidFill>
                  <a:schemeClr val="tx1"/>
                </a:solidFill>
                <a:latin typeface="Times New Roman" panose="02020603050405020304" pitchFamily="18" charset="0"/>
                <a:ea typeface="Oswald"/>
                <a:cs typeface="Times New Roman" panose="02020603050405020304" pitchFamily="18" charset="0"/>
                <a:sym typeface="Oswald"/>
              </a:rPr>
              <a:t>1.Gemini AI           2.Copilot AI</a:t>
            </a:r>
          </a:p>
          <a:p>
            <a:pPr>
              <a:lnSpc>
                <a:spcPct val="200000"/>
              </a:lnSpc>
            </a:pPr>
            <a:r>
              <a:rPr lang="en" sz="1600" dirty="0">
                <a:solidFill>
                  <a:schemeClr val="tx1"/>
                </a:solidFill>
                <a:latin typeface="Times New Roman" panose="02020603050405020304" pitchFamily="18" charset="0"/>
                <a:cs typeface="Times New Roman" panose="02020603050405020304" pitchFamily="18" charset="0"/>
                <a:sym typeface="Oswald"/>
              </a:rPr>
              <a:t>3.Chat Gpt AI        4.Blackbox A</a:t>
            </a:r>
            <a:r>
              <a:rPr lang="en-IN" sz="1600" dirty="0">
                <a:solidFill>
                  <a:schemeClr val="tx1"/>
                </a:solidFill>
                <a:latin typeface="Times New Roman" panose="02020603050405020304" pitchFamily="18" charset="0"/>
                <a:cs typeface="Times New Roman" panose="02020603050405020304" pitchFamily="18" charset="0"/>
                <a:sym typeface="Oswald"/>
              </a:rPr>
              <a:t>I</a:t>
            </a:r>
          </a:p>
          <a:p>
            <a:pPr>
              <a:lnSpc>
                <a:spcPct val="200000"/>
              </a:lnSpc>
            </a:pPr>
            <a:r>
              <a:rPr lang="en-IN" sz="1600" dirty="0">
                <a:solidFill>
                  <a:schemeClr val="tx1"/>
                </a:solidFill>
                <a:latin typeface="Times New Roman" panose="02020603050405020304" pitchFamily="18" charset="0"/>
                <a:cs typeface="Times New Roman" panose="02020603050405020304" pitchFamily="18" charset="0"/>
                <a:sym typeface="Oswald"/>
              </a:rPr>
              <a:t>5.Taskade AI          6.Perplexity AI</a:t>
            </a:r>
            <a:endParaRPr lang="en" sz="1600" dirty="0">
              <a:solidFill>
                <a:schemeClr val="tx1"/>
              </a:solidFill>
              <a:latin typeface="Times New Roman" panose="02020603050405020304" pitchFamily="18" charset="0"/>
              <a:cs typeface="Times New Roman" panose="02020603050405020304" pitchFamily="18" charset="0"/>
              <a:sym typeface="Oswald"/>
            </a:endParaRPr>
          </a:p>
        </p:txBody>
      </p:sp>
    </p:spTree>
    <p:extLst>
      <p:ext uri="{BB962C8B-B14F-4D97-AF65-F5344CB8AC3E}">
        <p14:creationId xmlns:p14="http://schemas.microsoft.com/office/powerpoint/2010/main" val="287954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52761" y="3999571"/>
            <a:ext cx="8616176" cy="954107"/>
          </a:xfrm>
          <a:prstGeom prst="rect">
            <a:avLst/>
          </a:prstGeom>
          <a:noFill/>
        </p:spPr>
        <p:txBody>
          <a:bodyPr wrap="square" rtlCol="0">
            <a:spAutoFit/>
          </a:bodyPr>
          <a:lstStyle/>
          <a:p>
            <a:r>
              <a:rPr lang="en-IN" b="1" i="0" u="sng" dirty="0">
                <a:solidFill>
                  <a:srgbClr val="0D0D0D"/>
                </a:solidFill>
                <a:effectLst/>
                <a:latin typeface="Times New Roman" panose="02020603050405020304" pitchFamily="18" charset="0"/>
                <a:cs typeface="Times New Roman" panose="02020603050405020304" pitchFamily="18" charset="0"/>
              </a:rPr>
              <a:t>Gemini AI: </a:t>
            </a:r>
            <a:r>
              <a:rPr lang="en-IN" dirty="0">
                <a:solidFill>
                  <a:srgbClr val="0D0D0D"/>
                </a:solidFill>
                <a:latin typeface="Times New Roman" panose="02020603050405020304" pitchFamily="18" charset="0"/>
                <a:cs typeface="Times New Roman" panose="02020603050405020304" pitchFamily="18" charset="0"/>
              </a:rPr>
              <a:t>I</a:t>
            </a:r>
            <a:r>
              <a:rPr lang="en-IN" b="0" i="0" dirty="0">
                <a:solidFill>
                  <a:srgbClr val="0D0D0D"/>
                </a:solidFill>
                <a:effectLst/>
                <a:latin typeface="Times New Roman" panose="02020603050405020304" pitchFamily="18" charset="0"/>
                <a:cs typeface="Times New Roman" panose="02020603050405020304" pitchFamily="18" charset="0"/>
              </a:rPr>
              <a:t>s an innovative artificial intelligence platform focused on enhancing user experiences through personalized recommendations and insights. Utilizing advanced machine learning algorithms, Gemini AI analyses data to deliver tailored solutions across various industries, from e-commerce to entertainment. Its adaptive capabilities empower businesses to optimize decision-making processes and drive meaningful engagement with their audience.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D8FE2BAD-2739-2A99-49E3-1109BBDF4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820" y="74342"/>
            <a:ext cx="2042967" cy="3796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8DB21ABC-923A-5E51-A467-3B71289D6C10}"/>
              </a:ext>
            </a:extLst>
          </p:cNvPr>
          <p:cNvPicPr>
            <a:picLocks noChangeAspect="1"/>
          </p:cNvPicPr>
          <p:nvPr/>
        </p:nvPicPr>
        <p:blipFill>
          <a:blip r:embed="rId3"/>
          <a:srcRect l="1899" r="1899"/>
          <a:stretch/>
        </p:blipFill>
        <p:spPr>
          <a:xfrm>
            <a:off x="4786090" y="74341"/>
            <a:ext cx="2042967" cy="3796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047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52761" y="3999571"/>
            <a:ext cx="8616176" cy="1169551"/>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Copilot AI</a:t>
            </a:r>
            <a:r>
              <a:rPr lang="en-US" dirty="0">
                <a:latin typeface="Times New Roman" panose="02020603050405020304" pitchFamily="18" charset="0"/>
                <a:cs typeface="Times New Roman" panose="02020603050405020304" pitchFamily="18" charset="0"/>
              </a:rPr>
              <a:t>: Is a cutting-edge artificial intelligence tool developed by GitHub and OpenAI, designed to assist developers in writing code more efficiently. Leveraging the power of GPT-based models, Copilot provides real-time suggestions, auto-completion, and code generation, significantly streamlining the coding process. Its collaborative nature fosters productivity and fosters learning, making it a valuable resource for both seasoned programmers and newcomers to coding alike.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2D1E1FD3-9714-C599-31AE-E13F6D2F9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63" y="102586"/>
            <a:ext cx="2039886" cy="3771000"/>
          </a:xfrm>
          <a:prstGeom prst="roundRect">
            <a:avLst>
              <a:gd name="adj" fmla="val 8594"/>
            </a:avLst>
          </a:prstGeom>
          <a:solidFill>
            <a:srgbClr val="FFFFFF">
              <a:shade val="85000"/>
            </a:srgbClr>
          </a:solidFill>
          <a:ln>
            <a:solidFill>
              <a:schemeClr val="tx2">
                <a:lumMod val="10000"/>
              </a:schemeClr>
            </a:solid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ECE2B8DA-F126-89FE-607B-0153C3AC3283}"/>
              </a:ext>
            </a:extLst>
          </p:cNvPr>
          <p:cNvPicPr>
            <a:picLocks noChangeAspect="1"/>
          </p:cNvPicPr>
          <p:nvPr/>
        </p:nvPicPr>
        <p:blipFill>
          <a:blip r:embed="rId3"/>
          <a:srcRect t="2373" b="2373"/>
          <a:stretch/>
        </p:blipFill>
        <p:spPr>
          <a:xfrm>
            <a:off x="5320590" y="102586"/>
            <a:ext cx="2039886" cy="3771000"/>
          </a:xfrm>
          <a:prstGeom prst="roundRect">
            <a:avLst>
              <a:gd name="adj" fmla="val 8594"/>
            </a:avLst>
          </a:prstGeom>
          <a:solidFill>
            <a:srgbClr val="FFFFFF">
              <a:shade val="85000"/>
            </a:srgbClr>
          </a:solidFill>
          <a:ln>
            <a:solidFill>
              <a:schemeClr val="tx2">
                <a:lumMod val="10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44010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52761" y="3999571"/>
            <a:ext cx="8616176" cy="738664"/>
          </a:xfrm>
          <a:prstGeom prst="rect">
            <a:avLst/>
          </a:prstGeom>
          <a:noFill/>
        </p:spPr>
        <p:txBody>
          <a:bodyPr wrap="square" rtlCol="0">
            <a:spAutoFit/>
          </a:bodyPr>
          <a:lstStyle/>
          <a:p>
            <a:r>
              <a:rPr lang="en-US" b="1" i="0" u="sng" dirty="0">
                <a:solidFill>
                  <a:srgbClr val="202124"/>
                </a:solidFill>
                <a:effectLst/>
                <a:latin typeface="Times New Roman" panose="02020603050405020304" pitchFamily="18" charset="0"/>
                <a:cs typeface="Times New Roman" panose="02020603050405020304" pitchFamily="18" charset="0"/>
              </a:rPr>
              <a:t>Chat </a:t>
            </a:r>
            <a:r>
              <a:rPr lang="en-US" b="1" i="0" u="sng" dirty="0" err="1">
                <a:solidFill>
                  <a:srgbClr val="202124"/>
                </a:solidFill>
                <a:effectLst/>
                <a:latin typeface="Times New Roman" panose="02020603050405020304" pitchFamily="18" charset="0"/>
                <a:cs typeface="Times New Roman" panose="02020603050405020304" pitchFamily="18" charset="0"/>
              </a:rPr>
              <a:t>Gpt</a:t>
            </a:r>
            <a:r>
              <a:rPr lang="en-US" b="1" i="0" u="sng" dirty="0">
                <a:solidFill>
                  <a:srgbClr val="202124"/>
                </a:solidFill>
                <a:effectLst/>
                <a:latin typeface="Times New Roman" panose="02020603050405020304" pitchFamily="18" charset="0"/>
                <a:cs typeface="Times New Roman" panose="02020603050405020304" pitchFamily="18" charset="0"/>
              </a:rPr>
              <a:t> </a:t>
            </a:r>
            <a:r>
              <a:rPr lang="en-US" b="0" i="0" dirty="0">
                <a:solidFill>
                  <a:srgbClr val="202124"/>
                </a:solidFill>
                <a:effectLst/>
                <a:latin typeface="Times New Roman" panose="02020603050405020304" pitchFamily="18" charset="0"/>
                <a:cs typeface="Times New Roman" panose="02020603050405020304" pitchFamily="18" charset="0"/>
              </a:rPr>
              <a:t>: </a:t>
            </a:r>
            <a:r>
              <a:rPr lang="en-US" dirty="0">
                <a:solidFill>
                  <a:srgbClr val="040C28"/>
                </a:solidFill>
                <a:latin typeface="Times New Roman" panose="02020603050405020304" pitchFamily="18" charset="0"/>
                <a:cs typeface="Times New Roman" panose="02020603050405020304" pitchFamily="18" charset="0"/>
              </a:rPr>
              <a:t>A</a:t>
            </a:r>
            <a:r>
              <a:rPr lang="en-US" b="0" i="0" dirty="0">
                <a:solidFill>
                  <a:srgbClr val="040C28"/>
                </a:solidFill>
                <a:effectLst/>
                <a:latin typeface="Times New Roman" panose="02020603050405020304" pitchFamily="18" charset="0"/>
                <a:cs typeface="Times New Roman" panose="02020603050405020304" pitchFamily="18" charset="0"/>
              </a:rPr>
              <a:t> natural language processing chatbot driven by generative AI technology that allows you to have human-like conversations and much more</a:t>
            </a:r>
            <a:r>
              <a:rPr lang="en-US" b="0" i="0" dirty="0">
                <a:solidFill>
                  <a:srgbClr val="202124"/>
                </a:solidFill>
                <a:effectLst/>
                <a:latin typeface="Times New Roman" panose="02020603050405020304" pitchFamily="18" charset="0"/>
                <a:cs typeface="Times New Roman" panose="02020603050405020304" pitchFamily="18" charset="0"/>
              </a:rPr>
              <a:t>. The AI tool can answer questions and assist you with tasks, such as composing emails, essays, and code.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7BFEF3E6-DA5A-CD8A-2908-8D07FCE84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149" y="154626"/>
            <a:ext cx="1908324" cy="377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AD0E6DFC-6C75-1036-7FDC-27D3DC388993}"/>
              </a:ext>
            </a:extLst>
          </p:cNvPr>
          <p:cNvPicPr>
            <a:picLocks noChangeAspect="1"/>
          </p:cNvPicPr>
          <p:nvPr/>
        </p:nvPicPr>
        <p:blipFill>
          <a:blip r:embed="rId3"/>
          <a:srcRect l="2604" r="2604"/>
          <a:stretch/>
        </p:blipFill>
        <p:spPr>
          <a:xfrm>
            <a:off x="5526583" y="154626"/>
            <a:ext cx="1908324" cy="377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373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52761" y="3999571"/>
            <a:ext cx="8616176" cy="954107"/>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Black box AI : </a:t>
            </a:r>
            <a:r>
              <a:rPr lang="en-US" dirty="0">
                <a:latin typeface="Times New Roman" panose="02020603050405020304" pitchFamily="18" charset="0"/>
                <a:cs typeface="Times New Roman" panose="02020603050405020304" pitchFamily="18" charset="0"/>
              </a:rPr>
              <a:t>denotes opaque artificial intelligence systems, concealing their decision-making processes from human understanding. Despite their efficiency in tasks, these systems raise concerns regarding accountability, bias, and ethical implications. Efforts to enhance transparency and interpretability are crucial for ensuring trustworthiness and alignment with ethical standards.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5B61ECBA-1555-E426-0B42-48BD7C7FE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50" y="189822"/>
            <a:ext cx="1859479" cy="352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763D6CA9-7BD5-E4FB-BF6E-8419650F399C}"/>
              </a:ext>
            </a:extLst>
          </p:cNvPr>
          <p:cNvPicPr>
            <a:picLocks noChangeAspect="1"/>
          </p:cNvPicPr>
          <p:nvPr/>
        </p:nvPicPr>
        <p:blipFill>
          <a:blip r:embed="rId3"/>
          <a:srcRect t="534" b="534"/>
          <a:stretch/>
        </p:blipFill>
        <p:spPr>
          <a:xfrm>
            <a:off x="5262057" y="189822"/>
            <a:ext cx="1859479" cy="3529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640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63912" y="3672469"/>
            <a:ext cx="8616176" cy="1169551"/>
          </a:xfrm>
          <a:prstGeom prst="rect">
            <a:avLst/>
          </a:prstGeom>
          <a:noFill/>
        </p:spPr>
        <p:txBody>
          <a:bodyPr wrap="square" rtlCol="0">
            <a:spAutoFit/>
          </a:bodyPr>
          <a:lstStyle/>
          <a:p>
            <a:r>
              <a:rPr lang="en-US" b="1" u="sng" dirty="0" err="1">
                <a:latin typeface="Times New Roman" panose="02020603050405020304" pitchFamily="18" charset="0"/>
                <a:cs typeface="Times New Roman" panose="02020603050405020304" pitchFamily="18" charset="0"/>
              </a:rPr>
              <a:t>Taskade</a:t>
            </a:r>
            <a:r>
              <a:rPr lang="en-US" b="1" u="sng" dirty="0">
                <a:latin typeface="Times New Roman" panose="02020603050405020304" pitchFamily="18" charset="0"/>
                <a:cs typeface="Times New Roman" panose="02020603050405020304" pitchFamily="18" charset="0"/>
              </a:rPr>
              <a:t> AI : </a:t>
            </a:r>
            <a:r>
              <a:rPr lang="en-US" dirty="0">
                <a:latin typeface="Times New Roman" panose="02020603050405020304" pitchFamily="18" charset="0"/>
                <a:cs typeface="Times New Roman" panose="02020603050405020304" pitchFamily="18" charset="0"/>
              </a:rPr>
              <a:t>enhances productivity by providing smart task management solutions, leveraging advanced algorithms to streamline workflow organization and collaboration. With features like intelligent task prioritization, natural language processing, and automated scheduling, </a:t>
            </a:r>
            <a:r>
              <a:rPr lang="en-US" dirty="0" err="1">
                <a:latin typeface="Times New Roman" panose="02020603050405020304" pitchFamily="18" charset="0"/>
                <a:cs typeface="Times New Roman" panose="02020603050405020304" pitchFamily="18" charset="0"/>
              </a:rPr>
              <a:t>Taskade</a:t>
            </a:r>
            <a:r>
              <a:rPr lang="en-US" dirty="0">
                <a:latin typeface="Times New Roman" panose="02020603050405020304" pitchFamily="18" charset="0"/>
                <a:cs typeface="Times New Roman" panose="02020603050405020304" pitchFamily="18" charset="0"/>
              </a:rPr>
              <a:t> AI simplifies project management and boosts team efficiency. Its adaptive capabilities adapt to user preferences, enabling seamless integration into various work environments and empowering teams to achieve their goals more effectively.</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BFD5DD28-C627-C55D-27DF-0669A0E04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758" y="152943"/>
            <a:ext cx="1762899" cy="3422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C319B378-2C44-82C1-A0CC-17762B432160}"/>
              </a:ext>
            </a:extLst>
          </p:cNvPr>
          <p:cNvPicPr>
            <a:picLocks noChangeAspect="1"/>
          </p:cNvPicPr>
          <p:nvPr/>
        </p:nvPicPr>
        <p:blipFill rotWithShape="1">
          <a:blip r:embed="rId3"/>
          <a:srcRect l="2164" t="13048" r="-2164" b="8621"/>
          <a:stretch/>
        </p:blipFill>
        <p:spPr>
          <a:xfrm>
            <a:off x="5045197" y="152943"/>
            <a:ext cx="1717791" cy="3335297"/>
          </a:xfrm>
          <a:prstGeom prst="roundRect">
            <a:avLst>
              <a:gd name="adj" fmla="val 8594"/>
            </a:avLst>
          </a:prstGeom>
          <a:ln/>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91362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A0A6373-0088-F8DA-AC3C-9D038B0D7F41}"/>
              </a:ext>
            </a:extLst>
          </p:cNvPr>
          <p:cNvSpPr txBox="1"/>
          <p:nvPr/>
        </p:nvSpPr>
        <p:spPr>
          <a:xfrm>
            <a:off x="263912" y="3672469"/>
            <a:ext cx="8616176" cy="954107"/>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Perplexity AI : </a:t>
            </a:r>
            <a:r>
              <a:rPr lang="en-US" dirty="0">
                <a:latin typeface="Times New Roman" panose="02020603050405020304" pitchFamily="18" charset="0"/>
                <a:cs typeface="Times New Roman" panose="02020603050405020304" pitchFamily="18" charset="0"/>
              </a:rPr>
              <a:t>is employed in natural language processing tasks to assess the effectiveness of language models. By measuring how well a model predicts a given sequence of words, perplexity helps gauge its ability to understand and generate coherent text. Lower perplexity values signify higher accuracy and proficiency in language modeling, guiding improvements in speech recognition, text generation, and other NLP applications.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19A8B649-4A72-DCC7-9BAA-34074F836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70" y="106712"/>
            <a:ext cx="1790213" cy="3498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xmlns="" id="{256BBB01-6808-E3A8-216C-58F0E227163E}"/>
              </a:ext>
            </a:extLst>
          </p:cNvPr>
          <p:cNvPicPr>
            <a:picLocks noChangeAspect="1"/>
          </p:cNvPicPr>
          <p:nvPr/>
        </p:nvPicPr>
        <p:blipFill>
          <a:blip r:embed="rId3"/>
          <a:srcRect t="6025" b="6025"/>
          <a:stretch/>
        </p:blipFill>
        <p:spPr>
          <a:xfrm>
            <a:off x="5158546" y="106712"/>
            <a:ext cx="1755979" cy="3431943"/>
          </a:xfrm>
          <a:prstGeom prst="roundRect">
            <a:avLst>
              <a:gd name="adj" fmla="val 8594"/>
            </a:avLst>
          </a:prstGeom>
          <a:ln/>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95099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824" y="173619"/>
            <a:ext cx="2152006" cy="420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709" y="173619"/>
            <a:ext cx="2166207" cy="420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78" y="173619"/>
            <a:ext cx="2215942" cy="420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xmlns="" id="{A49714D9-1F3D-67DF-4A8A-51A4BB1D0501}"/>
              </a:ext>
            </a:extLst>
          </p:cNvPr>
          <p:cNvSpPr txBox="1"/>
          <p:nvPr/>
        </p:nvSpPr>
        <p:spPr>
          <a:xfrm>
            <a:off x="787078" y="4379569"/>
            <a:ext cx="7597698" cy="738664"/>
          </a:xfrm>
          <a:prstGeom prst="rect">
            <a:avLst/>
          </a:prstGeom>
          <a:noFill/>
        </p:spPr>
        <p:txBody>
          <a:bodyPr wrap="square" rtlCol="0">
            <a:spAutoFit/>
          </a:bodyPr>
          <a:lstStyle/>
          <a:p>
            <a:r>
              <a:rPr lang="en-US" b="1" u="sng" dirty="0">
                <a:latin typeface="Roboto" panose="02000000000000000000" pitchFamily="2" charset="0"/>
                <a:ea typeface="Roboto" panose="02000000000000000000" pitchFamily="2" charset="0"/>
                <a:cs typeface="Roboto" panose="02000000000000000000" pitchFamily="2" charset="0"/>
              </a:rPr>
              <a:t>The language Translate tab </a:t>
            </a:r>
            <a:r>
              <a:rPr lang="en-US" b="1" dirty="0">
                <a:latin typeface="Roboto" panose="02000000000000000000" pitchFamily="2" charset="0"/>
                <a:ea typeface="Roboto" panose="02000000000000000000" pitchFamily="2" charset="0"/>
                <a:cs typeface="Roboto" panose="02000000000000000000" pitchFamily="2" charset="0"/>
              </a:rPr>
              <a:t>has Two translators</a:t>
            </a:r>
            <a:r>
              <a:rPr lang="en-US" dirty="0">
                <a:latin typeface="Roboto" panose="02000000000000000000" pitchFamily="2" charset="0"/>
                <a:ea typeface="Roboto" panose="02000000000000000000" pitchFamily="2" charset="0"/>
                <a:cs typeface="Roboto" panose="02000000000000000000" pitchFamily="2" charset="0"/>
              </a:rPr>
              <a:t>: 1.   Google Translate       2.    </a:t>
            </a:r>
            <a:r>
              <a:rPr lang="en-US" dirty="0" err="1">
                <a:latin typeface="Roboto" panose="02000000000000000000" pitchFamily="2" charset="0"/>
                <a:ea typeface="Roboto" panose="02000000000000000000" pitchFamily="2" charset="0"/>
                <a:cs typeface="Roboto" panose="02000000000000000000" pitchFamily="2" charset="0"/>
              </a:rPr>
              <a:t>Anuvaad</a:t>
            </a:r>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You can overcome language barriers in 4 ways :</a:t>
            </a:r>
          </a:p>
          <a:p>
            <a:r>
              <a:rPr lang="en-US" i="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a.  Text to text       b.  Voice to voice    c.  Image to text or voice     d.  Paste </a:t>
            </a:r>
            <a:r>
              <a:rPr lang="en-US" i="1"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Url</a:t>
            </a:r>
            <a:r>
              <a:rPr lang="en-US" i="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link</a:t>
            </a:r>
            <a:endParaRPr lang="en-IN" i="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xmlns="" id="{78C4D741-E844-160E-33E1-895F64642D76}"/>
              </a:ext>
            </a:extLst>
          </p:cNvPr>
          <p:cNvPicPr>
            <a:picLocks noChangeAspect="1"/>
          </p:cNvPicPr>
          <p:nvPr/>
        </p:nvPicPr>
        <p:blipFill>
          <a:blip r:embed="rId5"/>
          <a:stretch>
            <a:fillRect/>
          </a:stretch>
        </p:blipFill>
        <p:spPr>
          <a:xfrm>
            <a:off x="884663" y="233949"/>
            <a:ext cx="1992064" cy="4145621"/>
          </a:xfrm>
          <a:prstGeom prst="rect">
            <a:avLst/>
          </a:prstGeom>
        </p:spPr>
      </p:pic>
      <p:pic>
        <p:nvPicPr>
          <p:cNvPr id="9" name="Picture 8">
            <a:extLst>
              <a:ext uri="{FF2B5EF4-FFF2-40B4-BE49-F238E27FC236}">
                <a16:creationId xmlns:a16="http://schemas.microsoft.com/office/drawing/2014/main" xmlns="" id="{6660A829-E0D3-FC76-EE37-F6898077CE54}"/>
              </a:ext>
            </a:extLst>
          </p:cNvPr>
          <p:cNvPicPr>
            <a:picLocks noChangeAspect="1"/>
          </p:cNvPicPr>
          <p:nvPr/>
        </p:nvPicPr>
        <p:blipFill>
          <a:blip r:embed="rId6"/>
          <a:stretch>
            <a:fillRect/>
          </a:stretch>
        </p:blipFill>
        <p:spPr>
          <a:xfrm>
            <a:off x="3632709" y="173619"/>
            <a:ext cx="2166207" cy="4205950"/>
          </a:xfrm>
          <a:prstGeom prst="rect">
            <a:avLst/>
          </a:prstGeom>
          <a:ln>
            <a:solidFill>
              <a:schemeClr val="bg2"/>
            </a:solidFill>
          </a:ln>
          <a:effectLst>
            <a:outerShdw blurRad="40000" dist="23000" dir="5400000" rotWithShape="0">
              <a:srgbClr val="000000">
                <a:alpha val="35000"/>
              </a:srgbClr>
            </a:outerShdw>
            <a:reflection blurRad="6350" stA="52000" endA="300" endPos="35000" dir="5400000" sy="-100000" algn="bl" rotWithShape="0"/>
          </a:effectLst>
        </p:spPr>
        <p:style>
          <a:lnRef idx="1">
            <a:schemeClr val="dk1"/>
          </a:lnRef>
          <a:fillRef idx="3">
            <a:schemeClr val="dk1"/>
          </a:fillRef>
          <a:effectRef idx="2">
            <a:schemeClr val="dk1"/>
          </a:effectRef>
          <a:fontRef idx="minor">
            <a:schemeClr val="lt1"/>
          </a:fontRef>
        </p:style>
      </p:pic>
      <p:pic>
        <p:nvPicPr>
          <p:cNvPr id="11" name="Picture 10">
            <a:extLst>
              <a:ext uri="{FF2B5EF4-FFF2-40B4-BE49-F238E27FC236}">
                <a16:creationId xmlns:a16="http://schemas.microsoft.com/office/drawing/2014/main" xmlns="" id="{CC33995F-FCD4-41A4-88F3-49049B7F90B5}"/>
              </a:ext>
            </a:extLst>
          </p:cNvPr>
          <p:cNvPicPr>
            <a:picLocks noChangeAspect="1"/>
          </p:cNvPicPr>
          <p:nvPr/>
        </p:nvPicPr>
        <p:blipFill>
          <a:blip r:embed="rId7"/>
          <a:stretch>
            <a:fillRect/>
          </a:stretch>
        </p:blipFill>
        <p:spPr>
          <a:xfrm>
            <a:off x="6579220" y="319668"/>
            <a:ext cx="1955180" cy="3940098"/>
          </a:xfrm>
          <a:prstGeom prst="rect">
            <a:avLst/>
          </a:prstGeom>
        </p:spPr>
      </p:pic>
    </p:spTree>
    <p:extLst>
      <p:ext uri="{BB962C8B-B14F-4D97-AF65-F5344CB8AC3E}">
        <p14:creationId xmlns:p14="http://schemas.microsoft.com/office/powerpoint/2010/main" val="116846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t="358" b="358"/>
          <a:stretch/>
        </p:blipFill>
        <p:spPr>
          <a:xfrm>
            <a:off x="6481824" y="173619"/>
            <a:ext cx="2152006" cy="4205951"/>
          </a:xfrm>
          <a:prstGeom prst="roundRect">
            <a:avLst>
              <a:gd name="adj" fmla="val 8594"/>
            </a:avLst>
          </a:prstGeom>
          <a:solidFill>
            <a:srgbClr val="FFFFFF">
              <a:shade val="85000"/>
            </a:srgbClr>
          </a:solidFill>
          <a:ln>
            <a:solidFill>
              <a:schemeClr val="bg2"/>
            </a:solidFill>
          </a:ln>
          <a:effectLst>
            <a:reflection blurRad="6350" stA="52000" endA="300" endPos="35000" dir="5400000" sy="-100000" algn="bl" rotWithShape="0"/>
          </a:effectLst>
        </p:spPr>
      </p:pic>
      <p:pic>
        <p:nvPicPr>
          <p:cNvPr id="7" name="Picture 6"/>
          <p:cNvPicPr>
            <a:picLocks noChangeAspect="1"/>
          </p:cNvPicPr>
          <p:nvPr/>
        </p:nvPicPr>
        <p:blipFill>
          <a:blip r:embed="rId3"/>
          <a:srcRect t="5764" b="5764"/>
          <a:stretch/>
        </p:blipFill>
        <p:spPr>
          <a:xfrm>
            <a:off x="787078" y="173619"/>
            <a:ext cx="2215942" cy="420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xmlns="" id="{1A172C31-5D0E-5E81-88A1-CD42F47A2015}"/>
              </a:ext>
            </a:extLst>
          </p:cNvPr>
          <p:cNvSpPr/>
          <p:nvPr/>
        </p:nvSpPr>
        <p:spPr>
          <a:xfrm>
            <a:off x="3551458" y="1085384"/>
            <a:ext cx="2402733" cy="254991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The Coding Platform Tab Has 3 Integrated Compliers :</a:t>
            </a:r>
          </a:p>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1.Programiz</a:t>
            </a:r>
          </a:p>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2.Codechef</a:t>
            </a:r>
          </a:p>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3.OneCompiler</a:t>
            </a:r>
            <a:endParaRPr lang="en-IN" sz="16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8217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34"/>
        <p:cNvGrpSpPr/>
        <p:nvPr/>
      </p:nvGrpSpPr>
      <p:grpSpPr>
        <a:xfrm>
          <a:off x="0" y="0"/>
          <a:ext cx="0" cy="0"/>
          <a:chOff x="0" y="0"/>
          <a:chExt cx="0" cy="0"/>
        </a:xfrm>
      </p:grpSpPr>
      <p:sp>
        <p:nvSpPr>
          <p:cNvPr id="136" name="Google Shape;136;p14"/>
          <p:cNvSpPr txBox="1"/>
          <p:nvPr/>
        </p:nvSpPr>
        <p:spPr>
          <a:xfrm>
            <a:off x="1947800" y="34299"/>
            <a:ext cx="4740900" cy="100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5000"/>
              <a:buFont typeface="Arial"/>
              <a:buNone/>
            </a:pPr>
            <a:r>
              <a:rPr lang="en" sz="4800" b="1" i="0" u="sng" strike="noStrike" cap="none">
                <a:solidFill>
                  <a:srgbClr val="151515"/>
                </a:solidFill>
                <a:latin typeface="Calibri"/>
                <a:ea typeface="Calibri"/>
                <a:cs typeface="Calibri"/>
                <a:sym typeface="Calibri"/>
              </a:rPr>
              <a:t>Team</a:t>
            </a:r>
            <a:r>
              <a:rPr lang="en" sz="4800" b="1" i="0" u="none" strike="noStrike" cap="none">
                <a:solidFill>
                  <a:srgbClr val="151515"/>
                </a:solidFill>
                <a:latin typeface="Calibri"/>
                <a:ea typeface="Calibri"/>
                <a:cs typeface="Calibri"/>
                <a:sym typeface="Calibri"/>
              </a:rPr>
              <a:t> </a:t>
            </a:r>
            <a:r>
              <a:rPr lang="en" sz="5000" b="0" i="0" u="none" strike="noStrike" cap="none">
                <a:solidFill>
                  <a:srgbClr val="151515"/>
                </a:solidFill>
                <a:latin typeface="Calibri"/>
                <a:ea typeface="Calibri"/>
                <a:cs typeface="Calibri"/>
                <a:sym typeface="Calibri"/>
              </a:rPr>
              <a:t> </a:t>
            </a:r>
            <a:r>
              <a:rPr lang="en" sz="7200" b="1" i="0" u="sng" strike="noStrike" cap="none">
                <a:solidFill>
                  <a:srgbClr val="FF0000"/>
                </a:solidFill>
                <a:latin typeface="Arial"/>
                <a:ea typeface="Arial"/>
                <a:cs typeface="Arial"/>
                <a:sym typeface="Arial"/>
              </a:rPr>
              <a:t>I</a:t>
            </a:r>
            <a:r>
              <a:rPr lang="en" sz="5000" b="1" i="0" u="sng" strike="noStrike" cap="none">
                <a:solidFill>
                  <a:srgbClr val="151515"/>
                </a:solidFill>
                <a:latin typeface="Times New Roman"/>
                <a:ea typeface="Times New Roman"/>
                <a:cs typeface="Times New Roman"/>
                <a:sym typeface="Times New Roman"/>
              </a:rPr>
              <a:t>ronman</a:t>
            </a:r>
            <a:endParaRPr sz="5000" b="1" i="0" u="sng" strike="noStrike" cap="none">
              <a:solidFill>
                <a:srgbClr val="151515"/>
              </a:solidFill>
              <a:latin typeface="Times New Roman"/>
              <a:ea typeface="Times New Roman"/>
              <a:cs typeface="Times New Roman"/>
              <a:sym typeface="Times New Roman"/>
            </a:endParaRPr>
          </a:p>
        </p:txBody>
      </p:sp>
      <p:sp>
        <p:nvSpPr>
          <p:cNvPr id="137" name="Google Shape;137;p14"/>
          <p:cNvSpPr txBox="1"/>
          <p:nvPr/>
        </p:nvSpPr>
        <p:spPr>
          <a:xfrm>
            <a:off x="485650" y="2737325"/>
            <a:ext cx="1799100" cy="17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38" name="Google Shape;138;p14"/>
          <p:cNvSpPr txBox="1"/>
          <p:nvPr/>
        </p:nvSpPr>
        <p:spPr>
          <a:xfrm>
            <a:off x="2825625" y="2715250"/>
            <a:ext cx="1799100" cy="177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39" name="Google Shape;139;p14"/>
          <p:cNvSpPr txBox="1"/>
          <p:nvPr/>
        </p:nvSpPr>
        <p:spPr>
          <a:xfrm>
            <a:off x="5055200" y="2737325"/>
            <a:ext cx="1633500" cy="17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40" name="Google Shape;140;p14"/>
          <p:cNvSpPr txBox="1"/>
          <p:nvPr/>
        </p:nvSpPr>
        <p:spPr>
          <a:xfrm>
            <a:off x="6986050" y="2813525"/>
            <a:ext cx="1688700" cy="177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pic>
        <p:nvPicPr>
          <p:cNvPr id="141" name="Google Shape;141;p14"/>
          <p:cNvPicPr preferRelativeResize="0"/>
          <p:nvPr/>
        </p:nvPicPr>
        <p:blipFill rotWithShape="1">
          <a:blip r:embed="rId3">
            <a:alphaModFix/>
          </a:blip>
          <a:srcRect/>
          <a:stretch/>
        </p:blipFill>
        <p:spPr>
          <a:xfrm>
            <a:off x="518189" y="1147666"/>
            <a:ext cx="1919771" cy="2240596"/>
          </a:xfrm>
          <a:prstGeom prst="rect">
            <a:avLst/>
          </a:prstGeom>
          <a:noFill/>
          <a:ln>
            <a:noFill/>
          </a:ln>
        </p:spPr>
      </p:pic>
      <p:pic>
        <p:nvPicPr>
          <p:cNvPr id="142" name="Google Shape;142;p14"/>
          <p:cNvPicPr preferRelativeResize="0"/>
          <p:nvPr/>
        </p:nvPicPr>
        <p:blipFill rotWithShape="1">
          <a:blip r:embed="rId4">
            <a:alphaModFix/>
          </a:blip>
          <a:srcRect/>
          <a:stretch/>
        </p:blipFill>
        <p:spPr>
          <a:xfrm>
            <a:off x="1987420" y="641415"/>
            <a:ext cx="2463281" cy="2622008"/>
          </a:xfrm>
          <a:prstGeom prst="rect">
            <a:avLst/>
          </a:prstGeom>
          <a:noFill/>
          <a:ln>
            <a:noFill/>
          </a:ln>
        </p:spPr>
      </p:pic>
      <p:pic>
        <p:nvPicPr>
          <p:cNvPr id="143" name="Google Shape;143;p14"/>
          <p:cNvPicPr preferRelativeResize="0"/>
          <p:nvPr/>
        </p:nvPicPr>
        <p:blipFill rotWithShape="1">
          <a:blip r:embed="rId5">
            <a:alphaModFix/>
          </a:blip>
          <a:srcRect/>
          <a:stretch/>
        </p:blipFill>
        <p:spPr>
          <a:xfrm>
            <a:off x="4161454" y="1147666"/>
            <a:ext cx="2527246" cy="2240596"/>
          </a:xfrm>
          <a:prstGeom prst="rect">
            <a:avLst/>
          </a:prstGeom>
          <a:noFill/>
          <a:ln>
            <a:noFill/>
          </a:ln>
        </p:spPr>
      </p:pic>
      <p:pic>
        <p:nvPicPr>
          <p:cNvPr id="144" name="Google Shape;144;p14"/>
          <p:cNvPicPr preferRelativeResize="0"/>
          <p:nvPr/>
        </p:nvPicPr>
        <p:blipFill rotWithShape="1">
          <a:blip r:embed="rId6">
            <a:alphaModFix/>
          </a:blip>
          <a:srcRect/>
          <a:stretch/>
        </p:blipFill>
        <p:spPr>
          <a:xfrm>
            <a:off x="5922219" y="735822"/>
            <a:ext cx="2752531" cy="2527601"/>
          </a:xfrm>
          <a:prstGeom prst="rect">
            <a:avLst/>
          </a:prstGeom>
          <a:noFill/>
          <a:ln>
            <a:noFill/>
          </a:ln>
        </p:spPr>
      </p:pic>
      <p:sp>
        <p:nvSpPr>
          <p:cNvPr id="145" name="Google Shape;145;p14"/>
          <p:cNvSpPr/>
          <p:nvPr/>
        </p:nvSpPr>
        <p:spPr>
          <a:xfrm>
            <a:off x="942392" y="3263423"/>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14"/>
          <p:cNvSpPr/>
          <p:nvPr/>
        </p:nvSpPr>
        <p:spPr>
          <a:xfrm>
            <a:off x="2860764" y="3243090"/>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14"/>
          <p:cNvSpPr/>
          <p:nvPr/>
        </p:nvSpPr>
        <p:spPr>
          <a:xfrm>
            <a:off x="4789848" y="3243087"/>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11C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4"/>
          <p:cNvSpPr/>
          <p:nvPr/>
        </p:nvSpPr>
        <p:spPr>
          <a:xfrm>
            <a:off x="6663255" y="3243090"/>
            <a:ext cx="1270458" cy="811763"/>
          </a:xfrm>
          <a:prstGeom prst="roundRect">
            <a:avLst>
              <a:gd name="adj" fmla="val 16667"/>
            </a:avLst>
          </a:prstGeom>
          <a:gradFill>
            <a:gsLst>
              <a:gs pos="0">
                <a:schemeClr val="dk1"/>
              </a:gs>
              <a:gs pos="100000">
                <a:srgbClr val="939393"/>
              </a:gs>
            </a:gsLst>
            <a:path path="circle">
              <a:fillToRect l="50000" t="50000" r="50000" b="50000"/>
            </a:path>
            <a:tileRect/>
          </a:gradFill>
          <a:ln w="25400" cap="flat" cmpd="sng">
            <a:solidFill>
              <a:srgbClr val="1515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4"/>
          <p:cNvSpPr txBox="1"/>
          <p:nvPr/>
        </p:nvSpPr>
        <p:spPr>
          <a:xfrm>
            <a:off x="942392" y="3347665"/>
            <a:ext cx="127045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Prathmesh Shekade</a:t>
            </a:r>
            <a:endParaRPr sz="1200" b="0" i="0" u="none" strike="noStrike" cap="none">
              <a:solidFill>
                <a:srgbClr val="000000"/>
              </a:solidFill>
              <a:latin typeface="Oswald"/>
              <a:ea typeface="Oswald"/>
              <a:cs typeface="Oswald"/>
              <a:sym typeface="Oswald"/>
            </a:endParaRPr>
          </a:p>
        </p:txBody>
      </p:sp>
      <p:sp>
        <p:nvSpPr>
          <p:cNvPr id="150" name="Google Shape;150;p14"/>
          <p:cNvSpPr txBox="1"/>
          <p:nvPr/>
        </p:nvSpPr>
        <p:spPr>
          <a:xfrm>
            <a:off x="2974972" y="3284481"/>
            <a:ext cx="127045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Rushikesh Gore</a:t>
            </a:r>
            <a:endParaRPr sz="1200" b="0" i="0" u="none" strike="noStrike" cap="none">
              <a:solidFill>
                <a:srgbClr val="000000"/>
              </a:solidFill>
              <a:latin typeface="Oswald"/>
              <a:ea typeface="Oswald"/>
              <a:cs typeface="Oswald"/>
              <a:sym typeface="Oswald"/>
            </a:endParaRPr>
          </a:p>
        </p:txBody>
      </p:sp>
      <p:sp>
        <p:nvSpPr>
          <p:cNvPr id="151" name="Google Shape;151;p14"/>
          <p:cNvSpPr txBox="1"/>
          <p:nvPr/>
        </p:nvSpPr>
        <p:spPr>
          <a:xfrm>
            <a:off x="5017997" y="3295057"/>
            <a:ext cx="104230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Pratik Modi</a:t>
            </a:r>
            <a:endParaRPr sz="1200" b="0" i="0" u="none" strike="noStrike" cap="none">
              <a:solidFill>
                <a:srgbClr val="000000"/>
              </a:solidFill>
              <a:latin typeface="Oswald"/>
              <a:ea typeface="Oswald"/>
              <a:cs typeface="Oswald"/>
              <a:sym typeface="Oswald"/>
            </a:endParaRPr>
          </a:p>
        </p:txBody>
      </p:sp>
      <p:sp>
        <p:nvSpPr>
          <p:cNvPr id="152" name="Google Shape;152;p14"/>
          <p:cNvSpPr txBox="1"/>
          <p:nvPr/>
        </p:nvSpPr>
        <p:spPr>
          <a:xfrm>
            <a:off x="6897767" y="3295058"/>
            <a:ext cx="130628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Ekta Joge</a:t>
            </a:r>
            <a:endParaRPr sz="1200" b="0" i="0" u="none" strike="noStrike" cap="none">
              <a:solidFill>
                <a:srgbClr val="000000"/>
              </a:solidFill>
              <a:latin typeface="Oswald"/>
              <a:ea typeface="Oswald"/>
              <a:cs typeface="Oswald"/>
              <a:sym typeface="Oswald"/>
            </a:endParaRPr>
          </a:p>
        </p:txBody>
      </p:sp>
      <p:sp>
        <p:nvSpPr>
          <p:cNvPr id="153" name="Google Shape;153;p14"/>
          <p:cNvSpPr txBox="1"/>
          <p:nvPr/>
        </p:nvSpPr>
        <p:spPr>
          <a:xfrm>
            <a:off x="1195813" y="3603700"/>
            <a:ext cx="101703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3</a:t>
            </a:r>
            <a:r>
              <a:rPr lang="en" sz="1200" b="0" i="0" u="none" strike="noStrike" cap="none" baseline="30000">
                <a:solidFill>
                  <a:srgbClr val="000000"/>
                </a:solidFill>
                <a:latin typeface="Oswald"/>
                <a:ea typeface="Oswald"/>
                <a:cs typeface="Oswald"/>
                <a:sym typeface="Oswald"/>
              </a:rPr>
              <a:t>rd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4" name="Google Shape;154;p14"/>
          <p:cNvSpPr txBox="1"/>
          <p:nvPr/>
        </p:nvSpPr>
        <p:spPr>
          <a:xfrm>
            <a:off x="3083955" y="3530804"/>
            <a:ext cx="10091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5" name="Google Shape;155;p14"/>
          <p:cNvSpPr txBox="1"/>
          <p:nvPr/>
        </p:nvSpPr>
        <p:spPr>
          <a:xfrm>
            <a:off x="5055200" y="3530804"/>
            <a:ext cx="9042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sz="1200" b="0" i="0" u="none" strike="noStrike" cap="none">
              <a:solidFill>
                <a:srgbClr val="000000"/>
              </a:solidFill>
              <a:latin typeface="Oswald"/>
              <a:ea typeface="Oswald"/>
              <a:cs typeface="Oswald"/>
              <a:sym typeface="Oswald"/>
            </a:endParaRPr>
          </a:p>
        </p:txBody>
      </p:sp>
      <p:sp>
        <p:nvSpPr>
          <p:cNvPr id="156" name="Google Shape;156;p14"/>
          <p:cNvSpPr txBox="1"/>
          <p:nvPr/>
        </p:nvSpPr>
        <p:spPr>
          <a:xfrm>
            <a:off x="6897767" y="3565866"/>
            <a:ext cx="1000392"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Oswald"/>
                <a:ea typeface="Oswald"/>
                <a:cs typeface="Oswald"/>
                <a:sym typeface="Oswald"/>
              </a:rPr>
              <a:t>IT 2</a:t>
            </a:r>
            <a:r>
              <a:rPr lang="en" sz="1200" b="0" i="0" u="none" strike="noStrike" cap="none" baseline="30000">
                <a:solidFill>
                  <a:srgbClr val="000000"/>
                </a:solidFill>
                <a:latin typeface="Oswald"/>
                <a:ea typeface="Oswald"/>
                <a:cs typeface="Oswald"/>
                <a:sym typeface="Oswald"/>
              </a:rPr>
              <a:t>nd</a:t>
            </a:r>
            <a:r>
              <a:rPr lang="en" sz="1200" b="0" i="0" u="none" strike="noStrike" cap="none">
                <a:solidFill>
                  <a:srgbClr val="000000"/>
                </a:solidFill>
                <a:latin typeface="Oswald"/>
                <a:ea typeface="Oswald"/>
                <a:cs typeface="Oswald"/>
                <a:sym typeface="Oswald"/>
              </a:rPr>
              <a:t> year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2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20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2000"/>
                                        <p:tgtEl>
                                          <p:spTgt spid="1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rcRect t="286" b="286"/>
          <a:stretch/>
        </p:blipFill>
        <p:spPr>
          <a:xfrm>
            <a:off x="5959597" y="225658"/>
            <a:ext cx="2166207" cy="4205951"/>
          </a:xfrm>
          <a:prstGeom prst="rect">
            <a:avLst/>
          </a:prstGeom>
          <a:solidFill>
            <a:srgbClr val="FFFFFF">
              <a:shade val="85000"/>
            </a:srgbClr>
          </a:solidFill>
          <a:ln w="88900" cap="sq">
            <a:solidFill>
              <a:schemeClr val="bg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rcRect t="1971" b="1971"/>
          <a:stretch/>
        </p:blipFill>
        <p:spPr>
          <a:xfrm>
            <a:off x="787078" y="173619"/>
            <a:ext cx="2215942" cy="4205951"/>
          </a:xfrm>
          <a:prstGeom prst="roundRect">
            <a:avLst>
              <a:gd name="adj" fmla="val 8594"/>
            </a:avLst>
          </a:prstGeom>
          <a:solidFill>
            <a:srgbClr val="FFFFFF">
              <a:shade val="85000"/>
            </a:srgbClr>
          </a:solidFill>
          <a:ln>
            <a:solidFill>
              <a:schemeClr val="bg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xmlns="" id="{66F0FD0A-56F0-88A4-1010-2C896A785570}"/>
              </a:ext>
            </a:extLst>
          </p:cNvPr>
          <p:cNvSpPr/>
          <p:nvPr/>
        </p:nvSpPr>
        <p:spPr>
          <a:xfrm>
            <a:off x="3279942" y="610359"/>
            <a:ext cx="2402733" cy="34365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Program in all programing languages and also you can practice for competitive coding and earn certificates.</a:t>
            </a:r>
          </a:p>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To ensure our users have a amazing learning experience without any  distractions !</a:t>
            </a:r>
            <a:endParaRPr lang="en-IN" sz="16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99071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rcRect t="7294" b="7294"/>
          <a:stretch/>
        </p:blipFill>
        <p:spPr>
          <a:xfrm>
            <a:off x="6399860" y="432487"/>
            <a:ext cx="2215942" cy="4205951"/>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 name="Flowchart: Alternate Process 1">
            <a:extLst>
              <a:ext uri="{FF2B5EF4-FFF2-40B4-BE49-F238E27FC236}">
                <a16:creationId xmlns:a16="http://schemas.microsoft.com/office/drawing/2014/main" xmlns="" id="{AC06C338-AA6C-8F4F-5FDB-41518A04CED3}"/>
              </a:ext>
            </a:extLst>
          </p:cNvPr>
          <p:cNvSpPr/>
          <p:nvPr/>
        </p:nvSpPr>
        <p:spPr>
          <a:xfrm>
            <a:off x="2673965" y="432489"/>
            <a:ext cx="3399734" cy="1069209"/>
          </a:xfrm>
          <a:prstGeom prst="flowChartAlternate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The Support Forum Tab Provides  :</a:t>
            </a:r>
          </a:p>
        </p:txBody>
      </p:sp>
      <p:sp>
        <p:nvSpPr>
          <p:cNvPr id="3" name="Rectangle: Rounded Corners 2">
            <a:extLst>
              <a:ext uri="{FF2B5EF4-FFF2-40B4-BE49-F238E27FC236}">
                <a16:creationId xmlns:a16="http://schemas.microsoft.com/office/drawing/2014/main" xmlns="" id="{030AB951-5771-63EE-1FE3-137F1E881715}"/>
              </a:ext>
            </a:extLst>
          </p:cNvPr>
          <p:cNvSpPr/>
          <p:nvPr/>
        </p:nvSpPr>
        <p:spPr>
          <a:xfrm>
            <a:off x="2673965" y="1697602"/>
            <a:ext cx="3149935" cy="4647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Connect With Right People</a:t>
            </a:r>
            <a:endParaRPr lang="en-IN" sz="18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Rectangle: Rounded Corners 3">
            <a:extLst>
              <a:ext uri="{FF2B5EF4-FFF2-40B4-BE49-F238E27FC236}">
                <a16:creationId xmlns:a16="http://schemas.microsoft.com/office/drawing/2014/main" xmlns="" id="{30B9B613-AC2F-2FE5-AEFA-CD954399C293}"/>
              </a:ext>
            </a:extLst>
          </p:cNvPr>
          <p:cNvSpPr/>
          <p:nvPr/>
        </p:nvSpPr>
        <p:spPr>
          <a:xfrm>
            <a:off x="2673965" y="2339394"/>
            <a:ext cx="2672575" cy="4647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Mentorships</a:t>
            </a:r>
            <a:endParaRPr lang="en-IN" sz="18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8" name="Rectangle: Rounded Corners 7">
            <a:extLst>
              <a:ext uri="{FF2B5EF4-FFF2-40B4-BE49-F238E27FC236}">
                <a16:creationId xmlns:a16="http://schemas.microsoft.com/office/drawing/2014/main" xmlns="" id="{AFBE4009-CEE6-8C43-ECCC-AB712A06F12A}"/>
              </a:ext>
            </a:extLst>
          </p:cNvPr>
          <p:cNvSpPr/>
          <p:nvPr/>
        </p:nvSpPr>
        <p:spPr>
          <a:xfrm>
            <a:off x="2673965" y="2966413"/>
            <a:ext cx="2672575" cy="4647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User Support</a:t>
            </a:r>
            <a:endParaRPr lang="en-IN" sz="18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xmlns="" id="{45EDB0F3-A1D3-8751-1379-136819DC0C4F}"/>
              </a:ext>
            </a:extLst>
          </p:cNvPr>
          <p:cNvPicPr>
            <a:picLocks noChangeAspect="1"/>
          </p:cNvPicPr>
          <p:nvPr/>
        </p:nvPicPr>
        <p:blipFill>
          <a:blip r:embed="rId3"/>
          <a:srcRect t="5630" b="5630"/>
          <a:stretch/>
        </p:blipFill>
        <p:spPr>
          <a:xfrm>
            <a:off x="295413" y="432488"/>
            <a:ext cx="2215942" cy="4205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39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76550" y="-115746"/>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3000"/>
              <a:buNone/>
            </a:pPr>
            <a:r>
              <a:rPr lang="en" sz="2900" b="1" u="sng" dirty="0">
                <a:solidFill>
                  <a:srgbClr val="000000"/>
                </a:solidFill>
                <a:latin typeface="Baskerville Old Face" pitchFamily="18" charset="0"/>
                <a:ea typeface="Times New Roman"/>
                <a:cs typeface="Times New Roman"/>
                <a:sym typeface="Times New Roman"/>
              </a:rPr>
              <a:t>Justification</a:t>
            </a:r>
            <a:r>
              <a:rPr lang="en" sz="2900" b="1" u="sng" dirty="0">
                <a:solidFill>
                  <a:srgbClr val="000000"/>
                </a:solidFill>
                <a:latin typeface="Times New Roman"/>
                <a:ea typeface="Times New Roman"/>
                <a:cs typeface="Times New Roman"/>
                <a:sym typeface="Times New Roman"/>
              </a:rPr>
              <a:t> for Our Choice</a:t>
            </a:r>
            <a:endParaRPr sz="2900" b="1" u="sng" dirty="0">
              <a:solidFill>
                <a:srgbClr val="000000"/>
              </a:solidFill>
              <a:latin typeface="Times New Roman"/>
              <a:ea typeface="Times New Roman"/>
              <a:cs typeface="Times New Roman"/>
              <a:sym typeface="Times New Roman"/>
            </a:endParaRPr>
          </a:p>
          <a:p>
            <a:pPr marL="0" lvl="0" indent="0" algn="l" rtl="0">
              <a:lnSpc>
                <a:spcPct val="100000"/>
              </a:lnSpc>
              <a:spcBef>
                <a:spcPts val="400"/>
              </a:spcBef>
              <a:spcAft>
                <a:spcPts val="0"/>
              </a:spcAft>
              <a:buSzPts val="3000"/>
              <a:buNone/>
            </a:pPr>
            <a:endParaRPr sz="2900" b="1" dirty="0">
              <a:solidFill>
                <a:srgbClr val="000000"/>
              </a:solidFill>
              <a:latin typeface="Roboto"/>
              <a:ea typeface="Roboto"/>
              <a:cs typeface="Roboto"/>
              <a:sym typeface="Roboto"/>
            </a:endParaRPr>
          </a:p>
        </p:txBody>
      </p:sp>
      <p:sp>
        <p:nvSpPr>
          <p:cNvPr id="273" name="Google Shape;273;p23"/>
          <p:cNvSpPr txBox="1">
            <a:spLocks noGrp="1"/>
          </p:cNvSpPr>
          <p:nvPr>
            <p:ph type="body" idx="1"/>
          </p:nvPr>
        </p:nvSpPr>
        <p:spPr>
          <a:xfrm flipH="1">
            <a:off x="11239018" y="-674398"/>
            <a:ext cx="173620" cy="2202255"/>
          </a:xfrm>
          <a:prstGeom prst="rect">
            <a:avLst/>
          </a:prstGeom>
          <a:noFill/>
          <a:ln>
            <a:noFill/>
          </a:ln>
        </p:spPr>
        <p:txBody>
          <a:bodyPr spcFirstLastPara="1" wrap="square" lIns="91425" tIns="91425" rIns="91425" bIns="91425" anchor="b" anchorCtr="0">
            <a:normAutofit/>
          </a:bodyPr>
          <a:lstStyle/>
          <a:p>
            <a:pPr marL="0" lvl="0" indent="0" algn="l" rtl="0">
              <a:lnSpc>
                <a:spcPct val="115000"/>
              </a:lnSpc>
              <a:spcBef>
                <a:spcPts val="0"/>
              </a:spcBef>
              <a:spcAft>
                <a:spcPts val="1200"/>
              </a:spcAft>
              <a:buSzPts val="1300"/>
              <a:buNone/>
            </a:pPr>
            <a:endParaRPr sz="1200">
              <a:solidFill>
                <a:srgbClr val="374151"/>
              </a:solidFill>
              <a:latin typeface="Roboto"/>
              <a:ea typeface="Roboto"/>
              <a:cs typeface="Roboto"/>
              <a:sym typeface="Roboto"/>
            </a:endParaRPr>
          </a:p>
        </p:txBody>
      </p:sp>
      <p:grpSp>
        <p:nvGrpSpPr>
          <p:cNvPr id="274" name="Google Shape;274;p23"/>
          <p:cNvGrpSpPr/>
          <p:nvPr/>
        </p:nvGrpSpPr>
        <p:grpSpPr>
          <a:xfrm>
            <a:off x="3313955" y="746577"/>
            <a:ext cx="1831108" cy="4236333"/>
            <a:chOff x="1919218" y="0"/>
            <a:chExt cx="1831108" cy="4236333"/>
          </a:xfrm>
        </p:grpSpPr>
        <p:sp>
          <p:nvSpPr>
            <p:cNvPr id="275" name="Google Shape;275;p23"/>
            <p:cNvSpPr/>
            <p:nvPr/>
          </p:nvSpPr>
          <p:spPr>
            <a:xfrm>
              <a:off x="2358976" y="0"/>
              <a:ext cx="1312500" cy="1312500"/>
            </a:xfrm>
            <a:custGeom>
              <a:avLst/>
              <a:gdLst/>
              <a:ahLst/>
              <a:cxnLst/>
              <a:rect l="l" t="t" r="r" b="b"/>
              <a:pathLst>
                <a:path w="120000" h="120000" extrusionOk="0">
                  <a:moveTo>
                    <a:pt x="8412" y="60000"/>
                  </a:moveTo>
                  <a:lnTo>
                    <a:pt x="8412" y="60000"/>
                  </a:lnTo>
                  <a:cubicBezTo>
                    <a:pt x="8412" y="32962"/>
                    <a:pt x="29287" y="10512"/>
                    <a:pt x="56254" y="8548"/>
                  </a:cubicBezTo>
                  <a:cubicBezTo>
                    <a:pt x="83220" y="6585"/>
                    <a:pt x="107127" y="25775"/>
                    <a:pt x="111044" y="52527"/>
                  </a:cubicBezTo>
                  <a:cubicBezTo>
                    <a:pt x="114960" y="79280"/>
                    <a:pt x="97557" y="104518"/>
                    <a:pt x="71160" y="110366"/>
                  </a:cubicBezTo>
                  <a:lnTo>
                    <a:pt x="70590" y="118429"/>
                  </a:lnTo>
                  <a:lnTo>
                    <a:pt x="56831" y="104888"/>
                  </a:lnTo>
                  <a:lnTo>
                    <a:pt x="72703" y="88504"/>
                  </a:lnTo>
                  <a:lnTo>
                    <a:pt x="72143" y="96442"/>
                  </a:lnTo>
                  <a:cubicBezTo>
                    <a:pt x="90760" y="90239"/>
                    <a:pt x="101708" y="71000"/>
                    <a:pt x="97532" y="51826"/>
                  </a:cubicBezTo>
                  <a:cubicBezTo>
                    <a:pt x="93357" y="32653"/>
                    <a:pt x="75400" y="19709"/>
                    <a:pt x="55890" y="21809"/>
                  </a:cubicBezTo>
                  <a:cubicBezTo>
                    <a:pt x="36379" y="23908"/>
                    <a:pt x="21588" y="40377"/>
                    <a:pt x="21588" y="60000"/>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3"/>
            <p:cNvSpPr/>
            <p:nvPr/>
          </p:nvSpPr>
          <p:spPr>
            <a:xfrm>
              <a:off x="2634297" y="475316"/>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3"/>
            <p:cNvSpPr txBox="1"/>
            <p:nvPr/>
          </p:nvSpPr>
          <p:spPr>
            <a:xfrm>
              <a:off x="2634297" y="475316"/>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Empathy driven education </a:t>
              </a:r>
              <a:endParaRPr sz="1200" b="0" i="0" u="none" strike="noStrike" cap="none">
                <a:solidFill>
                  <a:schemeClr val="dk2"/>
                </a:solidFill>
                <a:latin typeface="Franklin Gothic"/>
                <a:ea typeface="Franklin Gothic"/>
                <a:cs typeface="Franklin Gothic"/>
                <a:sym typeface="Franklin Gothic"/>
              </a:endParaRPr>
            </a:p>
          </p:txBody>
        </p:sp>
        <p:sp>
          <p:nvSpPr>
            <p:cNvPr id="278" name="Google Shape;278;p23"/>
            <p:cNvSpPr/>
            <p:nvPr/>
          </p:nvSpPr>
          <p:spPr>
            <a:xfrm>
              <a:off x="1919218" y="772867"/>
              <a:ext cx="1312500" cy="1312500"/>
            </a:xfrm>
            <a:custGeom>
              <a:avLst/>
              <a:gdLst/>
              <a:ahLst/>
              <a:cxnLst/>
              <a:rect l="l" t="t" r="r" b="b"/>
              <a:pathLst>
                <a:path w="120000" h="120000" extrusionOk="0">
                  <a:moveTo>
                    <a:pt x="96478" y="23522"/>
                  </a:moveTo>
                  <a:lnTo>
                    <a:pt x="87161" y="32839"/>
                  </a:lnTo>
                  <a:lnTo>
                    <a:pt x="87161" y="32839"/>
                  </a:lnTo>
                  <a:cubicBezTo>
                    <a:pt x="75941" y="21618"/>
                    <a:pt x="58976" y="18452"/>
                    <a:pt x="44464" y="24870"/>
                  </a:cubicBezTo>
                  <a:cubicBezTo>
                    <a:pt x="29952" y="31288"/>
                    <a:pt x="20880" y="45969"/>
                    <a:pt x="21631" y="61819"/>
                  </a:cubicBezTo>
                  <a:cubicBezTo>
                    <a:pt x="22383" y="77669"/>
                    <a:pt x="32803" y="91426"/>
                    <a:pt x="47857" y="96442"/>
                  </a:cubicBezTo>
                  <a:lnTo>
                    <a:pt x="47297" y="88504"/>
                  </a:lnTo>
                  <a:lnTo>
                    <a:pt x="63169" y="104888"/>
                  </a:lnTo>
                  <a:lnTo>
                    <a:pt x="49410" y="118429"/>
                  </a:lnTo>
                  <a:lnTo>
                    <a:pt x="48840" y="110366"/>
                  </a:lnTo>
                  <a:lnTo>
                    <a:pt x="48840" y="110366"/>
                  </a:lnTo>
                  <a:cubicBezTo>
                    <a:pt x="27397" y="105615"/>
                    <a:pt x="11313" y="87808"/>
                    <a:pt x="8761" y="65993"/>
                  </a:cubicBezTo>
                  <a:cubicBezTo>
                    <a:pt x="6210" y="44178"/>
                    <a:pt x="17750" y="23140"/>
                    <a:pt x="37518" y="13568"/>
                  </a:cubicBezTo>
                  <a:cubicBezTo>
                    <a:pt x="57287" y="3997"/>
                    <a:pt x="80948" y="7991"/>
                    <a:pt x="96478" y="23522"/>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3"/>
            <p:cNvSpPr/>
            <p:nvPr/>
          </p:nvSpPr>
          <p:spPr>
            <a:xfrm>
              <a:off x="2268237" y="1231078"/>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3"/>
            <p:cNvSpPr txBox="1"/>
            <p:nvPr/>
          </p:nvSpPr>
          <p:spPr>
            <a:xfrm>
              <a:off x="2268237" y="1231078"/>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Accessible learning for all</a:t>
              </a:r>
              <a:endParaRPr sz="1200" b="0" i="0" u="none" strike="noStrike" cap="none">
                <a:solidFill>
                  <a:schemeClr val="dk2"/>
                </a:solidFill>
                <a:latin typeface="Franklin Gothic"/>
                <a:ea typeface="Franklin Gothic"/>
                <a:cs typeface="Franklin Gothic"/>
                <a:sym typeface="Franklin Gothic"/>
              </a:endParaRPr>
            </a:p>
          </p:txBody>
        </p:sp>
        <p:sp>
          <p:nvSpPr>
            <p:cNvPr id="281" name="Google Shape;281;p23"/>
            <p:cNvSpPr/>
            <p:nvPr/>
          </p:nvSpPr>
          <p:spPr>
            <a:xfrm>
              <a:off x="2437826" y="1513386"/>
              <a:ext cx="1312500" cy="1312500"/>
            </a:xfrm>
            <a:custGeom>
              <a:avLst/>
              <a:gdLst/>
              <a:ahLst/>
              <a:cxnLst/>
              <a:rect l="l" t="t" r="r" b="b"/>
              <a:pathLst>
                <a:path w="120000" h="120000" extrusionOk="0">
                  <a:moveTo>
                    <a:pt x="23522" y="23522"/>
                  </a:moveTo>
                  <a:lnTo>
                    <a:pt x="23522" y="23522"/>
                  </a:lnTo>
                  <a:cubicBezTo>
                    <a:pt x="39052" y="7991"/>
                    <a:pt x="62713" y="3997"/>
                    <a:pt x="82482" y="13568"/>
                  </a:cubicBezTo>
                  <a:cubicBezTo>
                    <a:pt x="102250" y="23140"/>
                    <a:pt x="113790" y="44178"/>
                    <a:pt x="111239" y="65993"/>
                  </a:cubicBezTo>
                  <a:cubicBezTo>
                    <a:pt x="108687" y="87808"/>
                    <a:pt x="92603" y="105615"/>
                    <a:pt x="71160" y="110366"/>
                  </a:cubicBezTo>
                  <a:lnTo>
                    <a:pt x="70590" y="118429"/>
                  </a:lnTo>
                  <a:lnTo>
                    <a:pt x="56831" y="104888"/>
                  </a:lnTo>
                  <a:lnTo>
                    <a:pt x="72703" y="88504"/>
                  </a:lnTo>
                  <a:lnTo>
                    <a:pt x="72143" y="96442"/>
                  </a:lnTo>
                  <a:cubicBezTo>
                    <a:pt x="87197" y="91426"/>
                    <a:pt x="97617" y="77669"/>
                    <a:pt x="98369" y="61819"/>
                  </a:cubicBezTo>
                  <a:cubicBezTo>
                    <a:pt x="99120" y="45969"/>
                    <a:pt x="90048" y="31288"/>
                    <a:pt x="75536" y="24870"/>
                  </a:cubicBezTo>
                  <a:cubicBezTo>
                    <a:pt x="61024" y="18452"/>
                    <a:pt x="44059" y="21618"/>
                    <a:pt x="32839" y="32839"/>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3"/>
            <p:cNvSpPr/>
            <p:nvPr/>
          </p:nvSpPr>
          <p:spPr>
            <a:xfrm>
              <a:off x="2634297" y="1986417"/>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3"/>
            <p:cNvSpPr txBox="1"/>
            <p:nvPr/>
          </p:nvSpPr>
          <p:spPr>
            <a:xfrm>
              <a:off x="2634297" y="1986417"/>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Breaking barriers</a:t>
              </a:r>
              <a:endParaRPr sz="1200" b="0" i="0" u="none" strike="noStrike" cap="none">
                <a:solidFill>
                  <a:schemeClr val="dk2"/>
                </a:solidFill>
                <a:latin typeface="Franklin Gothic"/>
                <a:ea typeface="Franklin Gothic"/>
                <a:cs typeface="Franklin Gothic"/>
                <a:sym typeface="Franklin Gothic"/>
              </a:endParaRPr>
            </a:p>
          </p:txBody>
        </p:sp>
        <p:sp>
          <p:nvSpPr>
            <p:cNvPr id="284" name="Google Shape;284;p23"/>
            <p:cNvSpPr/>
            <p:nvPr/>
          </p:nvSpPr>
          <p:spPr>
            <a:xfrm>
              <a:off x="1919293" y="2266862"/>
              <a:ext cx="1312500" cy="1312500"/>
            </a:xfrm>
            <a:custGeom>
              <a:avLst/>
              <a:gdLst/>
              <a:ahLst/>
              <a:cxnLst/>
              <a:rect l="l" t="t" r="r" b="b"/>
              <a:pathLst>
                <a:path w="120000" h="120000" extrusionOk="0">
                  <a:moveTo>
                    <a:pt x="96478" y="23522"/>
                  </a:moveTo>
                  <a:lnTo>
                    <a:pt x="87161" y="32839"/>
                  </a:lnTo>
                  <a:lnTo>
                    <a:pt x="87161" y="32839"/>
                  </a:lnTo>
                  <a:cubicBezTo>
                    <a:pt x="75941" y="21618"/>
                    <a:pt x="58976" y="18452"/>
                    <a:pt x="44464" y="24870"/>
                  </a:cubicBezTo>
                  <a:cubicBezTo>
                    <a:pt x="29952" y="31288"/>
                    <a:pt x="20880" y="45969"/>
                    <a:pt x="21631" y="61819"/>
                  </a:cubicBezTo>
                  <a:cubicBezTo>
                    <a:pt x="22383" y="77669"/>
                    <a:pt x="32803" y="91426"/>
                    <a:pt x="47857" y="96442"/>
                  </a:cubicBezTo>
                  <a:lnTo>
                    <a:pt x="47297" y="88504"/>
                  </a:lnTo>
                  <a:lnTo>
                    <a:pt x="63169" y="104888"/>
                  </a:lnTo>
                  <a:lnTo>
                    <a:pt x="49410" y="118429"/>
                  </a:lnTo>
                  <a:lnTo>
                    <a:pt x="48840" y="110366"/>
                  </a:lnTo>
                  <a:lnTo>
                    <a:pt x="48840" y="110366"/>
                  </a:lnTo>
                  <a:cubicBezTo>
                    <a:pt x="27397" y="105615"/>
                    <a:pt x="11313" y="87808"/>
                    <a:pt x="8761" y="65993"/>
                  </a:cubicBezTo>
                  <a:cubicBezTo>
                    <a:pt x="6210" y="44178"/>
                    <a:pt x="17750" y="23140"/>
                    <a:pt x="37518" y="13568"/>
                  </a:cubicBezTo>
                  <a:cubicBezTo>
                    <a:pt x="57287" y="3997"/>
                    <a:pt x="80948" y="7991"/>
                    <a:pt x="96478" y="23522"/>
                  </a:cubicBezTo>
                  <a:close/>
                </a:path>
              </a:pathLst>
            </a:cu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3"/>
            <p:cNvSpPr/>
            <p:nvPr/>
          </p:nvSpPr>
          <p:spPr>
            <a:xfrm>
              <a:off x="2268237" y="2742178"/>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3"/>
            <p:cNvSpPr txBox="1"/>
            <p:nvPr/>
          </p:nvSpPr>
          <p:spPr>
            <a:xfrm>
              <a:off x="2268237" y="2742178"/>
              <a:ext cx="732365" cy="366019"/>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Franklin Gothic"/>
                  <a:ea typeface="Franklin Gothic"/>
                  <a:cs typeface="Franklin Gothic"/>
                  <a:sym typeface="Franklin Gothic"/>
                </a:rPr>
                <a:t>Supporting aspiring coders</a:t>
              </a:r>
              <a:endParaRPr sz="1200" b="0" i="0" u="none" strike="noStrike" cap="none">
                <a:solidFill>
                  <a:schemeClr val="dk2"/>
                </a:solidFill>
                <a:latin typeface="Franklin Gothic"/>
                <a:ea typeface="Franklin Gothic"/>
                <a:cs typeface="Franklin Gothic"/>
                <a:sym typeface="Franklin Gothic"/>
              </a:endParaRPr>
            </a:p>
          </p:txBody>
        </p:sp>
        <p:sp>
          <p:nvSpPr>
            <p:cNvPr id="287" name="Google Shape;287;p23"/>
            <p:cNvSpPr/>
            <p:nvPr/>
          </p:nvSpPr>
          <p:spPr>
            <a:xfrm>
              <a:off x="2437850" y="3108198"/>
              <a:ext cx="1127474" cy="1128135"/>
            </a:xfrm>
            <a:prstGeom prst="blockArc">
              <a:avLst>
                <a:gd name="adj1" fmla="val 13500000"/>
                <a:gd name="adj2" fmla="val 10800000"/>
                <a:gd name="adj3" fmla="val 12740"/>
              </a:avLst>
            </a:prstGeom>
            <a:gradFill>
              <a:gsLst>
                <a:gs pos="0">
                  <a:srgbClr val="008B77"/>
                </a:gs>
                <a:gs pos="100000">
                  <a:srgbClr val="A5DED0"/>
                </a:gs>
              </a:gsLst>
              <a:lin ang="16200000" scaled="0"/>
            </a:gra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3"/>
            <p:cNvSpPr/>
            <p:nvPr/>
          </p:nvSpPr>
          <p:spPr>
            <a:xfrm>
              <a:off x="2634297" y="3497940"/>
              <a:ext cx="732365" cy="366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3"/>
            <p:cNvSpPr txBox="1"/>
            <p:nvPr/>
          </p:nvSpPr>
          <p:spPr>
            <a:xfrm>
              <a:off x="2634297" y="3497940"/>
              <a:ext cx="732365" cy="36601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2"/>
                  </a:solidFill>
                  <a:latin typeface="Franklin Gothic"/>
                  <a:ea typeface="Franklin Gothic"/>
                  <a:cs typeface="Franklin Gothic"/>
                  <a:sym typeface="Franklin Gothic"/>
                </a:rPr>
                <a:t>Boosting confidence</a:t>
              </a:r>
              <a:endParaRPr sz="1100" b="0" i="0" u="none" strike="noStrike" cap="none">
                <a:solidFill>
                  <a:schemeClr val="dk2"/>
                </a:solidFill>
                <a:latin typeface="Franklin Gothic"/>
                <a:ea typeface="Franklin Gothic"/>
                <a:cs typeface="Franklin Gothic"/>
                <a:sym typeface="Franklin Gothic"/>
              </a:endParaRPr>
            </a:p>
          </p:txBody>
        </p:sp>
      </p:grpSp>
      <p:sp>
        <p:nvSpPr>
          <p:cNvPr id="290" name="Google Shape;290;p23"/>
          <p:cNvSpPr/>
          <p:nvPr/>
        </p:nvSpPr>
        <p:spPr>
          <a:xfrm>
            <a:off x="397875" y="972250"/>
            <a:ext cx="3159900" cy="365700"/>
          </a:xfrm>
          <a:prstGeom prst="roundRect">
            <a:avLst>
              <a:gd name="adj" fmla="val 1666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Franklin Gothic"/>
              <a:ea typeface="Franklin Gothic"/>
              <a:cs typeface="Franklin Gothic"/>
              <a:sym typeface="Franklin Gothic"/>
            </a:endParaRPr>
          </a:p>
        </p:txBody>
      </p:sp>
      <p:sp>
        <p:nvSpPr>
          <p:cNvPr id="291" name="Google Shape;291;p23"/>
          <p:cNvSpPr/>
          <p:nvPr/>
        </p:nvSpPr>
        <p:spPr>
          <a:xfrm>
            <a:off x="5092850" y="1927900"/>
            <a:ext cx="3217800" cy="618600"/>
          </a:xfrm>
          <a:prstGeom prst="roundRect">
            <a:avLst>
              <a:gd name="adj" fmla="val 1666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r="100000" b="100000"/>
            </a:path>
            <a:tileRect l="-100000" t="-100000"/>
          </a:gra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3"/>
          <p:cNvSpPr/>
          <p:nvPr/>
        </p:nvSpPr>
        <p:spPr>
          <a:xfrm>
            <a:off x="451450" y="2546500"/>
            <a:ext cx="2789350" cy="587450"/>
          </a:xfrm>
          <a:prstGeom prst="roundRect">
            <a:avLst>
              <a:gd name="adj" fmla="val 1666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r="100000" b="100000"/>
            </a:path>
            <a:tileRect l="-100000" t="-100000"/>
          </a:gra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ibre Baskerville"/>
              <a:ea typeface="Libre Baskerville"/>
              <a:cs typeface="Libre Baskerville"/>
              <a:sym typeface="Libre Baskerville"/>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Oswald"/>
                <a:ea typeface="Oswald"/>
                <a:cs typeface="Oswald"/>
                <a:sym typeface="Oswald"/>
              </a:rPr>
              <a:t>Make coding education inclusive and welcoming for all</a:t>
            </a:r>
            <a:endParaRPr sz="1300" b="0" i="0" u="none" strike="noStrike" cap="none" dirty="0">
              <a:solidFill>
                <a:srgbClr val="000000"/>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ibre Baskerville"/>
              <a:ea typeface="Libre Baskerville"/>
              <a:cs typeface="Libre Baskerville"/>
              <a:sym typeface="Libre Baskerville"/>
            </a:endParaRPr>
          </a:p>
        </p:txBody>
      </p:sp>
      <p:sp>
        <p:nvSpPr>
          <p:cNvPr id="293" name="Google Shape;293;p23"/>
          <p:cNvSpPr/>
          <p:nvPr/>
        </p:nvSpPr>
        <p:spPr>
          <a:xfrm>
            <a:off x="4953975" y="3533625"/>
            <a:ext cx="2963700" cy="562200"/>
          </a:xfrm>
          <a:prstGeom prst="roundRect">
            <a:avLst>
              <a:gd name="adj" fmla="val 1666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r="100000" b="100000"/>
            </a:path>
            <a:tileRect l="-100000" t="-100000"/>
          </a:gra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3"/>
          <p:cNvSpPr txBox="1"/>
          <p:nvPr/>
        </p:nvSpPr>
        <p:spPr>
          <a:xfrm>
            <a:off x="397875" y="1080012"/>
            <a:ext cx="32178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Oswald"/>
                <a:ea typeface="Oswald"/>
                <a:cs typeface="Oswald"/>
                <a:sym typeface="Oswald"/>
              </a:rPr>
              <a:t>Creating app to aid coding beginners' challenges</a:t>
            </a:r>
            <a:endParaRPr sz="1500" b="0" i="0" u="none" strike="noStrike" cap="none" dirty="0">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5" name="Google Shape;295;p23"/>
          <p:cNvSpPr txBox="1"/>
          <p:nvPr/>
        </p:nvSpPr>
        <p:spPr>
          <a:xfrm>
            <a:off x="451400" y="2586945"/>
            <a:ext cx="2789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3"/>
          <p:cNvSpPr txBox="1"/>
          <p:nvPr/>
        </p:nvSpPr>
        <p:spPr>
          <a:xfrm>
            <a:off x="5145075" y="1990888"/>
            <a:ext cx="31599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Oswald"/>
                <a:ea typeface="Oswald"/>
                <a:cs typeface="Oswald"/>
                <a:sym typeface="Oswald"/>
              </a:rPr>
              <a:t>We aim to make coding education accessible and friendly for all.</a:t>
            </a:r>
            <a:endParaRPr sz="1500" b="0" i="0" u="none" strike="noStrike" cap="none" dirty="0">
              <a:solidFill>
                <a:srgbClr val="000000"/>
              </a:solidFill>
              <a:latin typeface="Oswald"/>
              <a:ea typeface="Oswald"/>
              <a:cs typeface="Oswald"/>
              <a:sym typeface="Oswald"/>
            </a:endParaRPr>
          </a:p>
        </p:txBody>
      </p:sp>
      <p:sp>
        <p:nvSpPr>
          <p:cNvPr id="297" name="Google Shape;297;p23"/>
          <p:cNvSpPr txBox="1"/>
          <p:nvPr/>
        </p:nvSpPr>
        <p:spPr>
          <a:xfrm>
            <a:off x="5092850" y="3397950"/>
            <a:ext cx="27894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374151"/>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Oswald"/>
                <a:ea typeface="Oswald"/>
                <a:cs typeface="Oswald"/>
                <a:sym typeface="Oswald"/>
              </a:rPr>
              <a:t>Empower beginners on a guided coding journey.</a:t>
            </a:r>
            <a:endParaRPr sz="1300" b="0" i="0" u="none" strike="noStrike" cap="none" dirty="0">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374151"/>
              </a:solidFill>
              <a:latin typeface="Libre Baskerville"/>
              <a:ea typeface="Libre Baskerville"/>
              <a:cs typeface="Libre Baskerville"/>
              <a:sym typeface="Libre Baskerville"/>
            </a:endParaRPr>
          </a:p>
        </p:txBody>
      </p:sp>
      <p:sp>
        <p:nvSpPr>
          <p:cNvPr id="298" name="Google Shape;298;p23"/>
          <p:cNvSpPr/>
          <p:nvPr/>
        </p:nvSpPr>
        <p:spPr>
          <a:xfrm>
            <a:off x="451400" y="4276025"/>
            <a:ext cx="2963700" cy="507900"/>
          </a:xfrm>
          <a:prstGeom prst="roundRect">
            <a:avLst>
              <a:gd name="adj" fmla="val 16667"/>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r="100000" b="100000"/>
            </a:path>
            <a:tileRect l="-100000" t="-100000"/>
          </a:gra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3"/>
          <p:cNvSpPr txBox="1"/>
          <p:nvPr/>
        </p:nvSpPr>
        <p:spPr>
          <a:xfrm>
            <a:off x="578350" y="4143725"/>
            <a:ext cx="2535600" cy="852600"/>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rgbClr val="000000"/>
              </a:buClr>
              <a:buSzPts val="1200"/>
              <a:buFont typeface="Arial"/>
              <a:buNone/>
            </a:pPr>
            <a:endParaRPr sz="1200" b="0" i="0" u="none" strike="noStrike" cap="none">
              <a:solidFill>
                <a:srgbClr val="374151"/>
              </a:solidFill>
              <a:latin typeface="Libre Baskerville"/>
              <a:ea typeface="Libre Baskerville"/>
              <a:cs typeface="Libre Baskerville"/>
              <a:sym typeface="Libre Baskerville"/>
            </a:endParaRPr>
          </a:p>
          <a:p>
            <a:pPr marL="0" marR="0" lvl="0" indent="0" algn="l" rtl="0">
              <a:lnSpc>
                <a:spcPct val="95000"/>
              </a:lnSpc>
              <a:spcBef>
                <a:spcPts val="0"/>
              </a:spcBef>
              <a:spcAft>
                <a:spcPts val="0"/>
              </a:spcAft>
              <a:buClr>
                <a:srgbClr val="000000"/>
              </a:buClr>
              <a:buSzPts val="1400"/>
              <a:buFont typeface="Arial"/>
              <a:buNone/>
            </a:pPr>
            <a:r>
              <a:rPr lang="en" sz="1400" b="0" i="0" u="none" strike="noStrike" cap="none">
                <a:solidFill>
                  <a:srgbClr val="000000"/>
                </a:solidFill>
                <a:latin typeface="Oswald"/>
                <a:ea typeface="Oswald"/>
                <a:cs typeface="Oswald"/>
                <a:sym typeface="Oswald"/>
              </a:rPr>
              <a:t>App fosters coding confidence in a supportive environment.</a:t>
            </a:r>
            <a:endParaRPr sz="1400" b="0" i="0" u="none" strike="noStrike" cap="none">
              <a:solidFill>
                <a:srgbClr val="000000"/>
              </a:solidFill>
              <a:latin typeface="Oswald"/>
              <a:ea typeface="Oswald"/>
              <a:cs typeface="Oswald"/>
              <a:sym typeface="Oswald"/>
            </a:endParaRPr>
          </a:p>
          <a:p>
            <a:pPr marL="0" marR="0" lvl="0" indent="0" algn="l" rtl="0">
              <a:lnSpc>
                <a:spcPct val="95000"/>
              </a:lnSpc>
              <a:spcBef>
                <a:spcPts val="0"/>
              </a:spcBef>
              <a:spcAft>
                <a:spcPts val="0"/>
              </a:spcAft>
              <a:buClr>
                <a:srgbClr val="000000"/>
              </a:buClr>
              <a:buSzPts val="1200"/>
              <a:buFont typeface="Arial"/>
              <a:buNone/>
            </a:pPr>
            <a:endParaRPr sz="1200" b="0" i="0" u="none" strike="noStrike" cap="none">
              <a:solidFill>
                <a:srgbClr val="37415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 calcmode="lin" valueType="num">
                                      <p:cBhvr additive="base">
                                        <p:cTn id="12" dur="1000"/>
                                        <p:tgtEl>
                                          <p:spTgt spid="29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96"/>
                                        </p:tgtEl>
                                        <p:attrNameLst>
                                          <p:attrName>style.visibility</p:attrName>
                                        </p:attrNameLst>
                                      </p:cBhvr>
                                      <p:to>
                                        <p:strVal val="visible"/>
                                      </p:to>
                                    </p:set>
                                    <p:anim calcmode="lin" valueType="num">
                                      <p:cBhvr additive="base">
                                        <p:cTn id="17" dur="1000"/>
                                        <p:tgtEl>
                                          <p:spTgt spid="29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 calcmode="lin" valueType="num">
                                      <p:cBhvr additive="base">
                                        <p:cTn id="22" dur="1000"/>
                                        <p:tgtEl>
                                          <p:spTgt spid="292"/>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97"/>
                                        </p:tgtEl>
                                        <p:attrNameLst>
                                          <p:attrName>style.visibility</p:attrName>
                                        </p:attrNameLst>
                                      </p:cBhvr>
                                      <p:to>
                                        <p:strVal val="visible"/>
                                      </p:to>
                                    </p:set>
                                    <p:anim calcmode="lin" valueType="num">
                                      <p:cBhvr additive="base">
                                        <p:cTn id="27" dur="1000"/>
                                        <p:tgtEl>
                                          <p:spTgt spid="297"/>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99"/>
                                        </p:tgtEl>
                                        <p:attrNameLst>
                                          <p:attrName>style.visibility</p:attrName>
                                        </p:attrNameLst>
                                      </p:cBhvr>
                                      <p:to>
                                        <p:strVal val="visible"/>
                                      </p:to>
                                    </p:set>
                                    <p:anim calcmode="lin" valueType="num">
                                      <p:cBhvr additive="base">
                                        <p:cTn id="32" dur="1000"/>
                                        <p:tgtEl>
                                          <p:spTgt spid="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977" y="220568"/>
            <a:ext cx="7505700" cy="954600"/>
          </a:xfrm>
        </p:spPr>
        <p:txBody>
          <a:bodyPr>
            <a:normAutofit/>
          </a:bodyPr>
          <a:lstStyle/>
          <a:p>
            <a:r>
              <a:rPr lang="en-US" sz="2800" b="1" u="sng" dirty="0">
                <a:solidFill>
                  <a:schemeClr val="tx2">
                    <a:lumMod val="10000"/>
                  </a:schemeClr>
                </a:solidFill>
                <a:latin typeface="Baskerville Old Face" pitchFamily="18" charset="0"/>
              </a:rPr>
              <a:t>SUCCESS &amp; COMPLETION OF SOLUTION</a:t>
            </a:r>
          </a:p>
        </p:txBody>
      </p:sp>
      <p:sp>
        <p:nvSpPr>
          <p:cNvPr id="3" name="Text Placeholder 2"/>
          <p:cNvSpPr>
            <a:spLocks noGrp="1"/>
          </p:cNvSpPr>
          <p:nvPr>
            <p:ph type="body" idx="1"/>
          </p:nvPr>
        </p:nvSpPr>
        <p:spPr>
          <a:xfrm>
            <a:off x="138896" y="1134320"/>
            <a:ext cx="7292051" cy="2887717"/>
          </a:xfrm>
        </p:spPr>
        <p:txBody>
          <a:bodyPr>
            <a:noAutofit/>
          </a:bodyPr>
          <a:lstStyle/>
          <a:p>
            <a:r>
              <a:rPr lang="en-US" sz="1800" dirty="0">
                <a:latin typeface="Arial Rounded MT Bold" pitchFamily="34" charset="0"/>
              </a:rPr>
              <a:t>THIS APP WIL TACKLE THE SDG 4 (QUALITY EDUCATION ) BY </a:t>
            </a:r>
            <a:r>
              <a:rPr lang="en-US" sz="1800" dirty="0"/>
              <a:t>: </a:t>
            </a:r>
            <a:r>
              <a:rPr lang="en-US" sz="1800" dirty="0">
                <a:latin typeface="Arial Unicode MS" pitchFamily="34" charset="-128"/>
                <a:ea typeface="Arial Unicode MS" pitchFamily="34" charset="-128"/>
                <a:cs typeface="Arial Unicode MS" pitchFamily="34" charset="-128"/>
              </a:rPr>
              <a:t>DETAILED NOTES , SEQUENCIALISED VIDEO FOR LEARNING FROM SCRATCH, BASIC TO ADVANCED LEVEL UNDERSTANDING </a:t>
            </a:r>
            <a:r>
              <a:rPr lang="en-US" sz="1800" dirty="0">
                <a:latin typeface="Agency FB" pitchFamily="34" charset="0"/>
                <a:ea typeface="Arial Unicode MS" pitchFamily="34" charset="-128"/>
                <a:cs typeface="Arial Unicode MS" pitchFamily="34" charset="-128"/>
              </a:rPr>
              <a:t>.</a:t>
            </a:r>
          </a:p>
          <a:p>
            <a:r>
              <a:rPr lang="en-US" sz="1800" dirty="0"/>
              <a:t> </a:t>
            </a:r>
            <a:r>
              <a:rPr lang="en-US" sz="1800" dirty="0">
                <a:latin typeface="Arial Rounded MT Bold" pitchFamily="34" charset="0"/>
              </a:rPr>
              <a:t>IT WILL CONSIST OF AI TOOLS LIKE </a:t>
            </a:r>
            <a:r>
              <a:rPr lang="en-US" sz="1800" dirty="0">
                <a:latin typeface="Agency FB" pitchFamily="34" charset="0"/>
              </a:rPr>
              <a:t>: </a:t>
            </a:r>
            <a:r>
              <a:rPr lang="en-US" sz="1800" dirty="0">
                <a:latin typeface="Arial Unicode MS" pitchFamily="34" charset="-128"/>
                <a:ea typeface="Arial Unicode MS" pitchFamily="34" charset="-128"/>
                <a:cs typeface="Arial Unicode MS" pitchFamily="34" charset="-128"/>
              </a:rPr>
              <a:t>CHATGPT , BARD AI ( GOOGLE ) AND BLACKBOX AI AND   IT WLL MAKE HUGE DIFFERENCE AND PROGRESS IN THE WORLD.</a:t>
            </a:r>
          </a:p>
          <a:p>
            <a:r>
              <a:rPr lang="en-US" sz="1800" dirty="0">
                <a:latin typeface="Arial Rounded MT Bold" pitchFamily="34" charset="0"/>
              </a:rPr>
              <a:t>STORAGE : </a:t>
            </a:r>
            <a:r>
              <a:rPr lang="en-US" sz="1800" dirty="0">
                <a:latin typeface="Arial Unicode MS" pitchFamily="34" charset="-128"/>
                <a:ea typeface="Arial Unicode MS" pitchFamily="34" charset="-128"/>
                <a:cs typeface="Arial Unicode MS" pitchFamily="34" charset="-128"/>
              </a:rPr>
              <a:t>STORING DATA IN CLOUD STORAGE</a:t>
            </a:r>
            <a:r>
              <a:rPr lang="en-US" sz="2000" dirty="0">
                <a:latin typeface="Arial Unicode MS" pitchFamily="34" charset="-128"/>
                <a:ea typeface="Arial Unicode MS" pitchFamily="34" charset="-128"/>
                <a:cs typeface="Arial Unicode MS" pitchFamily="34" charset="-128"/>
              </a:rPr>
              <a:t>.</a:t>
            </a:r>
          </a:p>
        </p:txBody>
      </p:sp>
    </p:spTree>
    <p:extLst>
      <p:ext uri="{BB962C8B-B14F-4D97-AF65-F5344CB8AC3E}">
        <p14:creationId xmlns:p14="http://schemas.microsoft.com/office/powerpoint/2010/main" val="334849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3" y="81023"/>
            <a:ext cx="5741043" cy="461665"/>
          </a:xfrm>
          <a:prstGeom prst="rect">
            <a:avLst/>
          </a:prstGeom>
          <a:noFill/>
        </p:spPr>
        <p:txBody>
          <a:bodyPr wrap="square" rtlCol="0">
            <a:spAutoFit/>
          </a:bodyPr>
          <a:lstStyle/>
          <a:p>
            <a:r>
              <a:rPr lang="en-US" sz="2400" u="sng" dirty="0">
                <a:latin typeface="Baskerville Old Face" pitchFamily="18" charset="0"/>
              </a:rPr>
              <a:t>GOOGLE TECHNOLOGIES </a:t>
            </a:r>
          </a:p>
        </p:txBody>
      </p:sp>
      <p:pic>
        <p:nvPicPr>
          <p:cNvPr id="3" name="Picture 2"/>
          <p:cNvPicPr>
            <a:picLocks noChangeAspect="1"/>
          </p:cNvPicPr>
          <p:nvPr/>
        </p:nvPicPr>
        <p:blipFill>
          <a:blip r:embed="rId2"/>
          <a:srcRect l="1624" r="1624"/>
          <a:stretch/>
        </p:blipFill>
        <p:spPr>
          <a:xfrm>
            <a:off x="5965303" y="3851224"/>
            <a:ext cx="1343132" cy="965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9" y="1817950"/>
            <a:ext cx="1342981" cy="907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19" y="2878026"/>
            <a:ext cx="1342981" cy="78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rcRect t="14075" b="14075"/>
          <a:stretch/>
        </p:blipFill>
        <p:spPr>
          <a:xfrm>
            <a:off x="219767" y="4113589"/>
            <a:ext cx="1343133" cy="78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452" y="790093"/>
            <a:ext cx="1176547" cy="965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8689" t="11825" r="28147" b="11561"/>
          <a:stretch/>
        </p:blipFill>
        <p:spPr>
          <a:xfrm>
            <a:off x="2286721" y="1845554"/>
            <a:ext cx="1131278" cy="879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6602" y="2916257"/>
            <a:ext cx="1131277" cy="78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722" y="3985423"/>
            <a:ext cx="1131277" cy="965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6098" y="818222"/>
            <a:ext cx="1562900" cy="908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1785" y="1832506"/>
            <a:ext cx="1392932" cy="854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3473" y="2878026"/>
            <a:ext cx="1392932" cy="788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3900" y="4025366"/>
            <a:ext cx="1392932" cy="965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82811" y="1124717"/>
            <a:ext cx="1245056" cy="738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rotWithShape="1">
          <a:blip r:embed="rId15">
            <a:extLst>
              <a:ext uri="{28A0092B-C50C-407E-A947-70E740481C1C}">
                <a14:useLocalDpi xmlns:a14="http://schemas.microsoft.com/office/drawing/2010/main" val="0"/>
              </a:ext>
            </a:extLst>
          </a:blip>
          <a:srcRect t="39231" b="36323"/>
          <a:stretch/>
        </p:blipFill>
        <p:spPr>
          <a:xfrm>
            <a:off x="7782812" y="4159602"/>
            <a:ext cx="1245055" cy="348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xmlns="" id="{D686FA79-6F3A-ABD9-8DD7-66FEAE4E08C6}"/>
              </a:ext>
            </a:extLst>
          </p:cNvPr>
          <p:cNvPicPr>
            <a:picLocks noChangeAspect="1"/>
          </p:cNvPicPr>
          <p:nvPr/>
        </p:nvPicPr>
        <p:blipFill>
          <a:blip r:embed="rId16"/>
          <a:stretch>
            <a:fillRect/>
          </a:stretch>
        </p:blipFill>
        <p:spPr>
          <a:xfrm>
            <a:off x="7852518" y="2285363"/>
            <a:ext cx="1071563" cy="1071563"/>
          </a:xfrm>
          <a:prstGeom prst="rect">
            <a:avLst/>
          </a:prstGeom>
        </p:spPr>
      </p:pic>
      <p:pic>
        <p:nvPicPr>
          <p:cNvPr id="20" name="Picture 19">
            <a:extLst>
              <a:ext uri="{FF2B5EF4-FFF2-40B4-BE49-F238E27FC236}">
                <a16:creationId xmlns:a16="http://schemas.microsoft.com/office/drawing/2014/main" xmlns="" id="{1888DCC9-607B-CDDD-C1B1-84B4570D0AEE}"/>
              </a:ext>
            </a:extLst>
          </p:cNvPr>
          <p:cNvPicPr>
            <a:picLocks noChangeAspect="1"/>
          </p:cNvPicPr>
          <p:nvPr/>
        </p:nvPicPr>
        <p:blipFill>
          <a:blip r:embed="rId17"/>
          <a:stretch>
            <a:fillRect/>
          </a:stretch>
        </p:blipFill>
        <p:spPr>
          <a:xfrm>
            <a:off x="5925417" y="2271561"/>
            <a:ext cx="1347655" cy="1009440"/>
          </a:xfrm>
          <a:prstGeom prst="rect">
            <a:avLst/>
          </a:prstGeom>
        </p:spPr>
      </p:pic>
      <p:pic>
        <p:nvPicPr>
          <p:cNvPr id="22" name="Picture 21">
            <a:extLst>
              <a:ext uri="{FF2B5EF4-FFF2-40B4-BE49-F238E27FC236}">
                <a16:creationId xmlns:a16="http://schemas.microsoft.com/office/drawing/2014/main" xmlns="" id="{8E9CADA2-B172-5025-0B56-558D7554897F}"/>
              </a:ext>
            </a:extLst>
          </p:cNvPr>
          <p:cNvPicPr>
            <a:picLocks noChangeAspect="1"/>
          </p:cNvPicPr>
          <p:nvPr/>
        </p:nvPicPr>
        <p:blipFill>
          <a:blip r:embed="rId18"/>
          <a:stretch>
            <a:fillRect/>
          </a:stretch>
        </p:blipFill>
        <p:spPr>
          <a:xfrm>
            <a:off x="5772333" y="1154788"/>
            <a:ext cx="1653825" cy="398949"/>
          </a:xfrm>
          <a:prstGeom prst="rect">
            <a:avLst/>
          </a:prstGeom>
        </p:spPr>
      </p:pic>
      <p:pic>
        <p:nvPicPr>
          <p:cNvPr id="24" name="Picture 23">
            <a:extLst>
              <a:ext uri="{FF2B5EF4-FFF2-40B4-BE49-F238E27FC236}">
                <a16:creationId xmlns:a16="http://schemas.microsoft.com/office/drawing/2014/main" xmlns="" id="{FBC1D192-F0BD-1270-0325-799B9F286015}"/>
              </a:ext>
            </a:extLst>
          </p:cNvPr>
          <p:cNvPicPr>
            <a:picLocks noChangeAspect="1"/>
          </p:cNvPicPr>
          <p:nvPr/>
        </p:nvPicPr>
        <p:blipFill>
          <a:blip r:embed="rId19"/>
          <a:stretch>
            <a:fillRect/>
          </a:stretch>
        </p:blipFill>
        <p:spPr>
          <a:xfrm>
            <a:off x="283217" y="1041779"/>
            <a:ext cx="1619675" cy="461665"/>
          </a:xfrm>
          <a:prstGeom prst="rect">
            <a:avLst/>
          </a:prstGeom>
        </p:spPr>
      </p:pic>
    </p:spTree>
    <p:extLst>
      <p:ext uri="{BB962C8B-B14F-4D97-AF65-F5344CB8AC3E}">
        <p14:creationId xmlns:p14="http://schemas.microsoft.com/office/powerpoint/2010/main" val="3603070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4"/>
          <p:cNvSpPr txBox="1">
            <a:spLocks noGrp="1"/>
          </p:cNvSpPr>
          <p:nvPr>
            <p:ph type="title"/>
          </p:nvPr>
        </p:nvSpPr>
        <p:spPr>
          <a:xfrm>
            <a:off x="639650" y="354950"/>
            <a:ext cx="7105500" cy="71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800" b="1" u="sng" dirty="0">
                <a:solidFill>
                  <a:srgbClr val="000000"/>
                </a:solidFill>
                <a:latin typeface="Baskerville Old Face" pitchFamily="18" charset="0"/>
                <a:ea typeface="Times New Roman"/>
                <a:cs typeface="Times New Roman"/>
                <a:sym typeface="Times New Roman"/>
              </a:rPr>
              <a:t>Feedback point and our improvement on that : </a:t>
            </a:r>
            <a:endParaRPr sz="2400" b="1" u="sng" dirty="0">
              <a:solidFill>
                <a:srgbClr val="000000"/>
              </a:solidFill>
              <a:latin typeface="Baskerville Old Face" pitchFamily="18" charset="0"/>
              <a:ea typeface="Times New Roman"/>
              <a:cs typeface="Times New Roman"/>
              <a:sym typeface="Times New Roman"/>
            </a:endParaRPr>
          </a:p>
        </p:txBody>
      </p:sp>
      <p:pic>
        <p:nvPicPr>
          <p:cNvPr id="305" name="Google Shape;305;p24"/>
          <p:cNvPicPr preferRelativeResize="0"/>
          <p:nvPr/>
        </p:nvPicPr>
        <p:blipFill rotWithShape="1">
          <a:blip r:embed="rId3">
            <a:alphaModFix/>
          </a:blip>
          <a:srcRect/>
          <a:stretch/>
        </p:blipFill>
        <p:spPr>
          <a:xfrm>
            <a:off x="2162762" y="1533201"/>
            <a:ext cx="4738726" cy="2549199"/>
          </a:xfrm>
          <a:prstGeom prst="rect">
            <a:avLst/>
          </a:prstGeom>
          <a:noFill/>
          <a:ln>
            <a:noFill/>
          </a:ln>
        </p:spPr>
      </p:pic>
      <p:sp>
        <p:nvSpPr>
          <p:cNvPr id="306" name="Google Shape;306;p24"/>
          <p:cNvSpPr/>
          <p:nvPr/>
        </p:nvSpPr>
        <p:spPr>
          <a:xfrm>
            <a:off x="289025" y="1704525"/>
            <a:ext cx="1794000" cy="2549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dirty="0">
                <a:solidFill>
                  <a:schemeClr val="dk1"/>
                </a:solidFill>
                <a:latin typeface="Arial Unicode MS" pitchFamily="34" charset="-128"/>
                <a:ea typeface="Arial Unicode MS" pitchFamily="34" charset="-128"/>
                <a:cs typeface="Arial Unicode MS" pitchFamily="34" charset="-128"/>
                <a:sym typeface="Calibri"/>
              </a:rPr>
              <a:t>The knowledge vault</a:t>
            </a:r>
            <a:endParaRPr sz="1200" b="1" i="0" u="none" strike="noStrike" cap="none" dirty="0">
              <a:solidFill>
                <a:schemeClr val="dk1"/>
              </a:solidFill>
              <a:latin typeface="Arial Unicode MS" pitchFamily="34" charset="-128"/>
              <a:ea typeface="Arial Unicode MS" pitchFamily="34" charset="-128"/>
              <a:cs typeface="Arial Unicode MS" pitchFamily="34" charset="-128"/>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dirty="0">
                <a:solidFill>
                  <a:schemeClr val="dk1"/>
                </a:solidFill>
                <a:latin typeface="Arial Unicode MS" pitchFamily="34" charset="-128"/>
                <a:ea typeface="Arial Unicode MS" pitchFamily="34" charset="-128"/>
                <a:cs typeface="Arial Unicode MS" pitchFamily="34" charset="-128"/>
                <a:sym typeface="Calibri"/>
              </a:rPr>
              <a:t>The knowledge vault</a:t>
            </a:r>
            <a:endParaRPr sz="1200" b="1" i="0" u="none" strike="noStrike" cap="none" dirty="0">
              <a:solidFill>
                <a:schemeClr val="dk1"/>
              </a:solidFill>
              <a:latin typeface="Arial Unicode MS" pitchFamily="34" charset="-128"/>
              <a:ea typeface="Arial Unicode MS" pitchFamily="34" charset="-128"/>
              <a:cs typeface="Arial Unicode MS" pitchFamily="34" charset="-128"/>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dirty="0">
                <a:solidFill>
                  <a:schemeClr val="dk1"/>
                </a:solidFill>
                <a:latin typeface="Arial Unicode MS" pitchFamily="34" charset="-128"/>
                <a:ea typeface="Arial Unicode MS" pitchFamily="34" charset="-128"/>
                <a:cs typeface="Arial Unicode MS" pitchFamily="34" charset="-128"/>
                <a:sym typeface="Calibri"/>
              </a:rPr>
              <a:t>The knowledge vault</a:t>
            </a:r>
            <a:endParaRPr sz="1200" b="1" i="0" u="none" strike="noStrike" cap="none" dirty="0">
              <a:solidFill>
                <a:schemeClr val="dk1"/>
              </a:solidFill>
              <a:latin typeface="Arial Unicode MS" pitchFamily="34" charset="-128"/>
              <a:ea typeface="Arial Unicode MS" pitchFamily="34" charset="-128"/>
              <a:cs typeface="Arial Unicode MS" pitchFamily="34" charset="-128"/>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b="1" i="0" u="none" strike="noStrike" cap="none" dirty="0">
                <a:solidFill>
                  <a:schemeClr val="dk1"/>
                </a:solidFill>
                <a:latin typeface="Arial Unicode MS" pitchFamily="34" charset="-128"/>
                <a:ea typeface="Arial Unicode MS" pitchFamily="34" charset="-128"/>
                <a:cs typeface="Arial Unicode MS" pitchFamily="34" charset="-128"/>
                <a:sym typeface="Calibri"/>
              </a:rPr>
              <a:t>The knowledge vault</a:t>
            </a:r>
            <a:endParaRPr sz="1200" b="1" i="0" u="none" strike="noStrike" cap="none" dirty="0">
              <a:solidFill>
                <a:schemeClr val="dk1"/>
              </a:solidFill>
              <a:latin typeface="Arial Unicode MS" pitchFamily="34" charset="-128"/>
              <a:ea typeface="Arial Unicode MS" pitchFamily="34" charset="-128"/>
              <a:cs typeface="Arial Unicode MS" pitchFamily="34" charset="-128"/>
              <a:sym typeface="Calibri"/>
            </a:endParaRPr>
          </a:p>
        </p:txBody>
      </p:sp>
      <p:sp>
        <p:nvSpPr>
          <p:cNvPr id="307" name="Google Shape;307;p24"/>
          <p:cNvSpPr/>
          <p:nvPr/>
        </p:nvSpPr>
        <p:spPr>
          <a:xfrm>
            <a:off x="6981225" y="1654750"/>
            <a:ext cx="1794000" cy="25491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dirty="0">
                <a:solidFill>
                  <a:srgbClr val="FFFFFF"/>
                </a:solidFill>
                <a:latin typeface="Arial Unicode MS" pitchFamily="34" charset="-128"/>
                <a:ea typeface="Arial Unicode MS" pitchFamily="34" charset="-128"/>
                <a:cs typeface="Arial Unicode MS" pitchFamily="34" charset="-128"/>
                <a:sym typeface="Calibri"/>
              </a:rPr>
              <a:t>Confusion?</a:t>
            </a:r>
            <a:endParaRPr sz="1500" b="0" i="0" u="none" strike="noStrike" cap="none" dirty="0">
              <a:solidFill>
                <a:srgbClr val="FFFFFF"/>
              </a:solidFill>
              <a:latin typeface="Arial Unicode MS" pitchFamily="34" charset="-128"/>
              <a:ea typeface="Arial Unicode MS" pitchFamily="34" charset="-128"/>
              <a:cs typeface="Arial Unicode MS" pitchFamily="34" charset="-128"/>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dirty="0">
                <a:solidFill>
                  <a:srgbClr val="FFFFFF"/>
                </a:solidFill>
                <a:latin typeface="Arial Unicode MS" pitchFamily="34" charset="-128"/>
                <a:ea typeface="Arial Unicode MS" pitchFamily="34" charset="-128"/>
                <a:cs typeface="Arial Unicode MS" pitchFamily="34" charset="-128"/>
                <a:sym typeface="Calibri"/>
              </a:rPr>
              <a:t>Where to start ?</a:t>
            </a:r>
            <a:endParaRPr sz="1500" b="0" i="0" u="none" strike="noStrike" cap="none" dirty="0">
              <a:solidFill>
                <a:srgbClr val="FFFFFF"/>
              </a:solidFill>
              <a:latin typeface="Arial Unicode MS" pitchFamily="34" charset="-128"/>
              <a:ea typeface="Arial Unicode MS" pitchFamily="34" charset="-128"/>
              <a:cs typeface="Arial Unicode MS" pitchFamily="34" charset="-128"/>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dirty="0">
                <a:solidFill>
                  <a:srgbClr val="FFFFFF"/>
                </a:solidFill>
                <a:latin typeface="Arial Unicode MS" pitchFamily="34" charset="-128"/>
                <a:ea typeface="Arial Unicode MS" pitchFamily="34" charset="-128"/>
                <a:cs typeface="Arial Unicode MS" pitchFamily="34" charset="-128"/>
                <a:sym typeface="Calibri"/>
              </a:rPr>
              <a:t>Tired of paid courses?</a:t>
            </a:r>
            <a:endParaRPr sz="1500" b="0" i="0" u="none" strike="noStrike" cap="none" dirty="0">
              <a:solidFill>
                <a:srgbClr val="FFFFFF"/>
              </a:solidFill>
              <a:latin typeface="Arial Unicode MS" pitchFamily="34" charset="-128"/>
              <a:ea typeface="Arial Unicode MS" pitchFamily="34" charset="-128"/>
              <a:cs typeface="Arial Unicode MS" pitchFamily="34" charset="-128"/>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dirty="0">
                <a:solidFill>
                  <a:srgbClr val="FFFFFF"/>
                </a:solidFill>
                <a:latin typeface="Arial Unicode MS" pitchFamily="34" charset="-128"/>
                <a:ea typeface="Arial Unicode MS" pitchFamily="34" charset="-128"/>
                <a:cs typeface="Arial Unicode MS" pitchFamily="34" charset="-128"/>
                <a:sym typeface="Calibri"/>
              </a:rPr>
              <a:t> AI Tools ?</a:t>
            </a:r>
            <a:endParaRPr sz="1500" b="0" i="0" u="none" strike="noStrike" cap="none" dirty="0">
              <a:solidFill>
                <a:srgbClr val="FFFFFF"/>
              </a:solidFill>
              <a:latin typeface="Arial Unicode MS" pitchFamily="34" charset="-128"/>
              <a:ea typeface="Arial Unicode MS" pitchFamily="34" charset="-128"/>
              <a:cs typeface="Arial Unicode MS" pitchFamily="34" charset="-128"/>
              <a:sym typeface="Calibri"/>
            </a:endParaRPr>
          </a:p>
          <a:p>
            <a:pPr marL="457200" marR="0" lvl="0" indent="-323850" algn="l" rtl="0">
              <a:lnSpc>
                <a:spcPct val="100000"/>
              </a:lnSpc>
              <a:spcBef>
                <a:spcPts val="0"/>
              </a:spcBef>
              <a:spcAft>
                <a:spcPts val="0"/>
              </a:spcAft>
              <a:buClr>
                <a:srgbClr val="FFFFFF"/>
              </a:buClr>
              <a:buSzPts val="1500"/>
              <a:buFont typeface="Calibri"/>
              <a:buChar char="❖"/>
            </a:pPr>
            <a:r>
              <a:rPr lang="en" sz="1500" b="0" i="0" u="none" strike="noStrike" cap="none" dirty="0">
                <a:solidFill>
                  <a:srgbClr val="FFFFFF"/>
                </a:solidFill>
                <a:latin typeface="Arial Unicode MS" pitchFamily="34" charset="-128"/>
                <a:ea typeface="Arial Unicode MS" pitchFamily="34" charset="-128"/>
                <a:cs typeface="Arial Unicode MS" pitchFamily="34" charset="-128"/>
                <a:sym typeface="Calibri"/>
              </a:rPr>
              <a:t>Notes ?</a:t>
            </a:r>
            <a:endParaRPr sz="1500" b="0" i="0" u="none" strike="noStrike" cap="none" dirty="0">
              <a:solidFill>
                <a:srgbClr val="FFFFFF"/>
              </a:solidFill>
              <a:latin typeface="Arial Unicode MS" pitchFamily="34" charset="-128"/>
              <a:ea typeface="Arial Unicode MS" pitchFamily="34" charset="-128"/>
              <a:cs typeface="Arial Unicode MS" pitchFamily="34" charset="-128"/>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fade">
                                      <p:cBhvr>
                                        <p:cTn id="12"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744505" y="211118"/>
            <a:ext cx="7653900" cy="1145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400"/>
              </a:spcBef>
              <a:spcAft>
                <a:spcPts val="0"/>
              </a:spcAft>
              <a:buSzPts val="3333"/>
              <a:buNone/>
            </a:pPr>
            <a:r>
              <a:rPr lang="en-US" b="1" u="sng" dirty="0">
                <a:solidFill>
                  <a:schemeClr val="tx2">
                    <a:lumMod val="10000"/>
                  </a:schemeClr>
                </a:solidFill>
                <a:latin typeface="Baskerville Old Face" pitchFamily="18" charset="0"/>
                <a:ea typeface="Times New Roman"/>
                <a:cs typeface="Times New Roman"/>
                <a:sym typeface="Times New Roman"/>
              </a:rPr>
              <a:t>FEEDBACK / TESTING / ITERATION</a:t>
            </a:r>
            <a:endParaRPr b="1" u="sng" dirty="0">
              <a:solidFill>
                <a:schemeClr val="tx2">
                  <a:lumMod val="10000"/>
                </a:schemeClr>
              </a:solidFill>
              <a:latin typeface="Baskerville Old Face" pitchFamily="18" charset="0"/>
              <a:ea typeface="Times New Roman"/>
              <a:cs typeface="Times New Roman"/>
              <a:sym typeface="Times New Roman"/>
            </a:endParaRPr>
          </a:p>
        </p:txBody>
      </p:sp>
      <p:grpSp>
        <p:nvGrpSpPr>
          <p:cNvPr id="313" name="Google Shape;313;p25"/>
          <p:cNvGrpSpPr/>
          <p:nvPr/>
        </p:nvGrpSpPr>
        <p:grpSpPr>
          <a:xfrm>
            <a:off x="772496" y="2211643"/>
            <a:ext cx="7121201" cy="2366752"/>
            <a:chOff x="0" y="288"/>
            <a:chExt cx="7121201" cy="2366752"/>
          </a:xfrm>
        </p:grpSpPr>
        <p:sp>
          <p:nvSpPr>
            <p:cNvPr id="314" name="Google Shape;314;p25"/>
            <p:cNvSpPr/>
            <p:nvPr/>
          </p:nvSpPr>
          <p:spPr>
            <a:xfrm>
              <a:off x="2848480" y="288"/>
              <a:ext cx="4272721" cy="1127024"/>
            </a:xfrm>
            <a:prstGeom prst="rightArrow">
              <a:avLst>
                <a:gd name="adj1" fmla="val 75000"/>
                <a:gd name="adj2" fmla="val 50000"/>
              </a:avLst>
            </a:prstGeom>
            <a:solidFill>
              <a:srgbClr val="CBCDCD">
                <a:alpha val="89803"/>
              </a:srgbClr>
            </a:solidFill>
            <a:ln w="9525" cap="flat" cmpd="sng">
              <a:solidFill>
                <a:srgbClr val="CBCD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0" y="288"/>
              <a:ext cx="2848480" cy="1127024"/>
            </a:xfrm>
            <a:prstGeom prst="roundRect">
              <a:avLst>
                <a:gd name="adj" fmla="val 16667"/>
              </a:avLst>
            </a:prstGeom>
            <a:gradFill>
              <a:gsLst>
                <a:gs pos="0">
                  <a:srgbClr val="B7BDC3"/>
                </a:gs>
                <a:gs pos="35000">
                  <a:srgbClr val="CCD2D5"/>
                </a:gs>
                <a:gs pos="100000">
                  <a:srgbClr val="EBEFE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txBox="1"/>
            <p:nvPr/>
          </p:nvSpPr>
          <p:spPr>
            <a:xfrm>
              <a:off x="55017" y="55305"/>
              <a:ext cx="2738446" cy="1016990"/>
            </a:xfrm>
            <a:prstGeom prst="rect">
              <a:avLst/>
            </a:prstGeom>
            <a:noFill/>
            <a:ln>
              <a:noFill/>
            </a:ln>
          </p:spPr>
          <p:txBody>
            <a:bodyPr spcFirstLastPara="1" wrap="square" lIns="121900" tIns="60950" rIns="121900" bIns="60950" anchor="ctr" anchorCtr="0">
              <a:noAutofit/>
            </a:bodyPr>
            <a:lstStyle/>
            <a:p>
              <a:pPr marL="0" marR="0" lvl="0" indent="0" algn="ctr" rtl="0">
                <a:lnSpc>
                  <a:spcPct val="90000"/>
                </a:lnSpc>
                <a:spcBef>
                  <a:spcPts val="0"/>
                </a:spcBef>
                <a:spcAft>
                  <a:spcPts val="0"/>
                </a:spcAft>
                <a:buNone/>
              </a:pPr>
              <a:r>
                <a:rPr lang="en" sz="3200" b="1" i="0" u="none" strike="noStrike" cap="none">
                  <a:solidFill>
                    <a:schemeClr val="dk2"/>
                  </a:solidFill>
                  <a:latin typeface="Arial"/>
                  <a:ea typeface="Arial"/>
                  <a:cs typeface="Arial"/>
                  <a:sym typeface="Arial"/>
                </a:rPr>
                <a:t>UI Designing </a:t>
              </a:r>
              <a:endParaRPr sz="3200" b="0" i="0" u="none" strike="noStrike" cap="none">
                <a:solidFill>
                  <a:schemeClr val="dk2"/>
                </a:solidFill>
                <a:latin typeface="Arial"/>
                <a:ea typeface="Arial"/>
                <a:cs typeface="Arial"/>
                <a:sym typeface="Arial"/>
              </a:endParaRPr>
            </a:p>
          </p:txBody>
        </p:sp>
        <p:sp>
          <p:nvSpPr>
            <p:cNvPr id="317" name="Google Shape;317;p25"/>
            <p:cNvSpPr/>
            <p:nvPr/>
          </p:nvSpPr>
          <p:spPr>
            <a:xfrm>
              <a:off x="2848480" y="1240016"/>
              <a:ext cx="4272721" cy="1127024"/>
            </a:xfrm>
            <a:prstGeom prst="rightArrow">
              <a:avLst>
                <a:gd name="adj1" fmla="val 75000"/>
                <a:gd name="adj2" fmla="val 50000"/>
              </a:avLst>
            </a:prstGeom>
            <a:solidFill>
              <a:srgbClr val="CBCDCD">
                <a:alpha val="89803"/>
              </a:srgbClr>
            </a:solidFill>
            <a:ln w="9525" cap="flat" cmpd="sng">
              <a:solidFill>
                <a:srgbClr val="CBCD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0" y="1240016"/>
              <a:ext cx="2848480" cy="1127024"/>
            </a:xfrm>
            <a:prstGeom prst="roundRect">
              <a:avLst>
                <a:gd name="adj" fmla="val 16667"/>
              </a:avLst>
            </a:prstGeom>
            <a:gradFill>
              <a:gsLst>
                <a:gs pos="0">
                  <a:srgbClr val="B7BDC3"/>
                </a:gs>
                <a:gs pos="35000">
                  <a:srgbClr val="CCD2D5"/>
                </a:gs>
                <a:gs pos="100000">
                  <a:srgbClr val="EBEFE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txBox="1"/>
            <p:nvPr/>
          </p:nvSpPr>
          <p:spPr>
            <a:xfrm>
              <a:off x="55017" y="1295033"/>
              <a:ext cx="2738446" cy="1016990"/>
            </a:xfrm>
            <a:prstGeom prst="rect">
              <a:avLst/>
            </a:prstGeom>
            <a:noFill/>
            <a:ln>
              <a:noFill/>
            </a:ln>
          </p:spPr>
          <p:txBody>
            <a:bodyPr spcFirstLastPara="1" wrap="square" lIns="121900" tIns="60950" rIns="121900" bIns="60950" anchor="ctr" anchorCtr="0">
              <a:noAutofit/>
            </a:bodyPr>
            <a:lstStyle/>
            <a:p>
              <a:pPr marL="0" marR="0" lvl="0" indent="0" algn="ctr" rtl="0">
                <a:lnSpc>
                  <a:spcPct val="90000"/>
                </a:lnSpc>
                <a:spcBef>
                  <a:spcPts val="0"/>
                </a:spcBef>
                <a:spcAft>
                  <a:spcPts val="0"/>
                </a:spcAft>
                <a:buNone/>
              </a:pPr>
              <a:r>
                <a:rPr lang="en" sz="3200" b="1" i="0" u="none" strike="noStrike" cap="none" dirty="0">
                  <a:solidFill>
                    <a:schemeClr val="dk2"/>
                  </a:solidFill>
                  <a:latin typeface="Arial"/>
                  <a:ea typeface="Arial"/>
                  <a:cs typeface="Arial"/>
                  <a:sym typeface="Arial"/>
                </a:rPr>
                <a:t>Storage </a:t>
              </a:r>
              <a:endParaRPr sz="3200" b="0" i="0" u="none" strike="noStrike" cap="none" dirty="0">
                <a:solidFill>
                  <a:schemeClr val="dk2"/>
                </a:solidFill>
                <a:latin typeface="Arial"/>
                <a:ea typeface="Arial"/>
                <a:cs typeface="Arial"/>
                <a:sym typeface="Arial"/>
              </a:endParaRPr>
            </a:p>
          </p:txBody>
        </p:sp>
      </p:grpSp>
      <p:sp>
        <p:nvSpPr>
          <p:cNvPr id="320" name="Google Shape;320;p25"/>
          <p:cNvSpPr txBox="1"/>
          <p:nvPr/>
        </p:nvSpPr>
        <p:spPr>
          <a:xfrm>
            <a:off x="3839546" y="3746308"/>
            <a:ext cx="364827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Using Multiple Google Drive Accounts</a:t>
            </a:r>
          </a:p>
          <a:p>
            <a:pPr marL="0" marR="0" lvl="0" indent="0" algn="l" rtl="0">
              <a:lnSpc>
                <a:spcPct val="100000"/>
              </a:lnSpc>
              <a:spcBef>
                <a:spcPts val="0"/>
              </a:spcBef>
              <a:spcAft>
                <a:spcPts val="0"/>
              </a:spcAft>
              <a:buNone/>
            </a:pPr>
            <a:r>
              <a:rPr lang="en-US" dirty="0"/>
              <a:t>A</a:t>
            </a:r>
            <a:r>
              <a:rPr lang="en" dirty="0"/>
              <a:t>nd cloud storage.</a:t>
            </a:r>
            <a:endParaRPr sz="1400" b="0" i="0" u="none" strike="noStrike" cap="none" dirty="0">
              <a:solidFill>
                <a:srgbClr val="000000"/>
              </a:solidFill>
              <a:latin typeface="Arial"/>
              <a:ea typeface="Arial"/>
              <a:cs typeface="Arial"/>
              <a:sym typeface="Arial"/>
            </a:endParaRPr>
          </a:p>
        </p:txBody>
      </p:sp>
      <p:sp>
        <p:nvSpPr>
          <p:cNvPr id="321" name="Google Shape;321;p25"/>
          <p:cNvSpPr txBox="1"/>
          <p:nvPr/>
        </p:nvSpPr>
        <p:spPr>
          <a:xfrm>
            <a:off x="3830216" y="2584447"/>
            <a:ext cx="36482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Using Google Appsheet</a:t>
            </a:r>
            <a:endParaRPr sz="1400" b="0" i="0" u="none" strike="noStrike" cap="none">
              <a:solidFill>
                <a:srgbClr val="000000"/>
              </a:solidFill>
              <a:latin typeface="Arial"/>
              <a:ea typeface="Arial"/>
              <a:cs typeface="Arial"/>
              <a:sym typeface="Arial"/>
            </a:endParaRPr>
          </a:p>
        </p:txBody>
      </p:sp>
      <p:sp>
        <p:nvSpPr>
          <p:cNvPr id="322" name="Google Shape;322;p25"/>
          <p:cNvSpPr/>
          <p:nvPr/>
        </p:nvSpPr>
        <p:spPr>
          <a:xfrm>
            <a:off x="5234473" y="1688841"/>
            <a:ext cx="2780523" cy="401216"/>
          </a:xfrm>
          <a:prstGeom prst="roundRect">
            <a:avLst>
              <a:gd name="adj" fmla="val 16667"/>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323" name="Google Shape;323;p25"/>
          <p:cNvSpPr txBox="1"/>
          <p:nvPr/>
        </p:nvSpPr>
        <p:spPr>
          <a:xfrm>
            <a:off x="4502020" y="1707366"/>
            <a:ext cx="2556588" cy="307777"/>
          </a:xfrm>
          <a:prstGeom prst="rect">
            <a:avLst/>
          </a:prstGeom>
          <a:gradFill>
            <a:gsLst>
              <a:gs pos="0">
                <a:srgbClr val="A9DACE"/>
              </a:gs>
              <a:gs pos="35000">
                <a:srgbClr val="C5E3DD"/>
              </a:gs>
              <a:gs pos="100000">
                <a:srgbClr val="E9F3F3"/>
              </a:gs>
            </a:gsLst>
            <a:lin ang="16200000" scaled="0"/>
          </a:gradFill>
          <a:ln w="9525" cap="flat" cmpd="sng">
            <a:solidFill>
              <a:srgbClr val="00786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2"/>
                </a:solidFill>
                <a:latin typeface="Arial"/>
                <a:ea typeface="Arial"/>
                <a:cs typeface="Arial"/>
                <a:sym typeface="Arial"/>
              </a:rPr>
              <a:t>Resolved by </a:t>
            </a:r>
            <a:endParaRPr sz="14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500"/>
                                        <p:tgtEl>
                                          <p:spTgt spid="3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1"/>
                                        </p:tgtEl>
                                        <p:attrNameLst>
                                          <p:attrName>style.visibility</p:attrName>
                                        </p:attrNameLst>
                                      </p:cBhvr>
                                      <p:to>
                                        <p:strVal val="visible"/>
                                      </p:to>
                                    </p:set>
                                    <p:animEffect transition="in" filter="fade">
                                      <p:cBhvr>
                                        <p:cTn id="17" dur="500"/>
                                        <p:tgtEl>
                                          <p:spTgt spid="3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819149" y="-104172"/>
            <a:ext cx="7505700" cy="6966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3000"/>
              <a:buNone/>
            </a:pPr>
            <a:r>
              <a:rPr lang="en" sz="3200" b="1" u="sng" dirty="0">
                <a:solidFill>
                  <a:srgbClr val="000000"/>
                </a:solidFill>
                <a:latin typeface="Baskerville Old Face" pitchFamily="18" charset="0"/>
                <a:ea typeface="Roboto"/>
                <a:cs typeface="Roboto"/>
                <a:sym typeface="Roboto"/>
              </a:rPr>
              <a:t>Impact on communities:-</a:t>
            </a:r>
            <a:endParaRPr sz="3200" b="1" u="sng" dirty="0">
              <a:solidFill>
                <a:srgbClr val="000000"/>
              </a:solidFill>
              <a:latin typeface="Baskerville Old Face" pitchFamily="18" charset="0"/>
              <a:ea typeface="Roboto"/>
              <a:cs typeface="Roboto"/>
              <a:sym typeface="Roboto"/>
            </a:endParaRPr>
          </a:p>
          <a:p>
            <a:pPr marL="0" lvl="0" indent="0" algn="l" rtl="0">
              <a:lnSpc>
                <a:spcPct val="100000"/>
              </a:lnSpc>
              <a:spcBef>
                <a:spcPts val="400"/>
              </a:spcBef>
              <a:spcAft>
                <a:spcPts val="0"/>
              </a:spcAft>
              <a:buSzPts val="3000"/>
              <a:buNone/>
            </a:pPr>
            <a:endParaRPr sz="3200" u="sng" dirty="0">
              <a:latin typeface="Baskerville Old Face" pitchFamily="18" charset="0"/>
            </a:endParaRPr>
          </a:p>
        </p:txBody>
      </p:sp>
      <p:grpSp>
        <p:nvGrpSpPr>
          <p:cNvPr id="329" name="Google Shape;329;p26"/>
          <p:cNvGrpSpPr/>
          <p:nvPr/>
        </p:nvGrpSpPr>
        <p:grpSpPr>
          <a:xfrm>
            <a:off x="470296" y="1076902"/>
            <a:ext cx="3762745" cy="3366282"/>
            <a:chOff x="2142995" y="0"/>
            <a:chExt cx="3219709" cy="3219709"/>
          </a:xfrm>
        </p:grpSpPr>
        <p:sp>
          <p:nvSpPr>
            <p:cNvPr id="330" name="Google Shape;330;p26"/>
            <p:cNvSpPr/>
            <p:nvPr/>
          </p:nvSpPr>
          <p:spPr>
            <a:xfrm>
              <a:off x="2142995" y="0"/>
              <a:ext cx="3219709" cy="3219709"/>
            </a:xfrm>
            <a:prstGeom prst="diamond">
              <a:avLst/>
            </a:prstGeom>
            <a:gradFill>
              <a:gsLst>
                <a:gs pos="0">
                  <a:srgbClr val="C2FFDB"/>
                </a:gs>
                <a:gs pos="100000">
                  <a:srgbClr val="C9FFE8"/>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234836" y="148421"/>
              <a:ext cx="1255686" cy="1255686"/>
            </a:xfrm>
            <a:prstGeom prst="roundRect">
              <a:avLst>
                <a:gd name="adj" fmla="val 16667"/>
              </a:avLst>
            </a:prstGeom>
            <a:gradFill>
              <a:gsLst>
                <a:gs pos="0">
                  <a:srgbClr val="00FF9B"/>
                </a:gs>
                <a:gs pos="100000">
                  <a:srgbClr val="69FFBE"/>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txBox="1"/>
            <p:nvPr/>
          </p:nvSpPr>
          <p:spPr>
            <a:xfrm>
              <a:off x="2296134" y="209719"/>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Sequenced Learning: Structured</a:t>
              </a:r>
              <a:endParaRPr sz="1300" b="1" i="0" u="none" strike="noStrike" cap="none">
                <a:solidFill>
                  <a:schemeClr val="dk2"/>
                </a:solidFill>
                <a:latin typeface="Arial"/>
                <a:ea typeface="Arial"/>
                <a:cs typeface="Arial"/>
                <a:sym typeface="Arial"/>
              </a:endParaRPr>
            </a:p>
          </p:txBody>
        </p:sp>
        <p:sp>
          <p:nvSpPr>
            <p:cNvPr id="333" name="Google Shape;333;p26"/>
            <p:cNvSpPr/>
            <p:nvPr/>
          </p:nvSpPr>
          <p:spPr>
            <a:xfrm>
              <a:off x="4018768" y="119264"/>
              <a:ext cx="1255686" cy="1255686"/>
            </a:xfrm>
            <a:prstGeom prst="roundRect">
              <a:avLst>
                <a:gd name="adj" fmla="val 16667"/>
              </a:avLst>
            </a:prstGeom>
            <a:gradFill>
              <a:gsLst>
                <a:gs pos="0">
                  <a:srgbClr val="02E9F0"/>
                </a:gs>
                <a:gs pos="100000">
                  <a:srgbClr val="7FFF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txBox="1"/>
            <p:nvPr/>
          </p:nvSpPr>
          <p:spPr>
            <a:xfrm>
              <a:off x="4080066" y="180562"/>
              <a:ext cx="1133090" cy="113309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 sz="1400" b="1" i="0" u="none" strike="noStrike" cap="none">
                  <a:solidFill>
                    <a:schemeClr val="dk2"/>
                  </a:solidFill>
                  <a:latin typeface="Arial"/>
                  <a:ea typeface="Arial"/>
                  <a:cs typeface="Arial"/>
                  <a:sym typeface="Arial"/>
                </a:rPr>
                <a:t> </a:t>
              </a:r>
              <a:r>
                <a:rPr lang="en" sz="1300" b="1" i="0" u="none" strike="noStrike" cap="none">
                  <a:solidFill>
                    <a:schemeClr val="dk2"/>
                  </a:solidFill>
                  <a:latin typeface="Arial"/>
                  <a:ea typeface="Arial"/>
                  <a:cs typeface="Arial"/>
                  <a:sym typeface="Arial"/>
                </a:rPr>
                <a:t>AI Tools : Personalized</a:t>
              </a:r>
              <a:endParaRPr sz="1300" b="1" i="0" u="none" strike="noStrike" cap="none">
                <a:solidFill>
                  <a:schemeClr val="dk2"/>
                </a:solidFill>
                <a:latin typeface="Arial"/>
                <a:ea typeface="Arial"/>
                <a:cs typeface="Arial"/>
                <a:sym typeface="Arial"/>
              </a:endParaRPr>
            </a:p>
          </p:txBody>
        </p:sp>
        <p:sp>
          <p:nvSpPr>
            <p:cNvPr id="335" name="Google Shape;335;p26"/>
            <p:cNvSpPr/>
            <p:nvPr/>
          </p:nvSpPr>
          <p:spPr>
            <a:xfrm>
              <a:off x="2198684" y="1825520"/>
              <a:ext cx="1255686" cy="1255686"/>
            </a:xfrm>
            <a:prstGeom prst="roundRect">
              <a:avLst>
                <a:gd name="adj" fmla="val 16667"/>
              </a:avLst>
            </a:prstGeom>
            <a:gradFill>
              <a:gsLst>
                <a:gs pos="0">
                  <a:srgbClr val="1B76C5"/>
                </a:gs>
                <a:gs pos="100000">
                  <a:srgbClr val="92C0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txBox="1"/>
            <p:nvPr/>
          </p:nvSpPr>
          <p:spPr>
            <a:xfrm>
              <a:off x="2259982" y="1886818"/>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Empowerment: Self-efficiency</a:t>
              </a:r>
              <a:endParaRPr sz="1300" b="1" i="0" u="none" strike="noStrike" cap="none">
                <a:solidFill>
                  <a:schemeClr val="dk2"/>
                </a:solidFill>
                <a:latin typeface="Arial"/>
                <a:ea typeface="Arial"/>
                <a:cs typeface="Arial"/>
                <a:sym typeface="Arial"/>
              </a:endParaRPr>
            </a:p>
          </p:txBody>
        </p:sp>
        <p:sp>
          <p:nvSpPr>
            <p:cNvPr id="337" name="Google Shape;337;p26"/>
            <p:cNvSpPr/>
            <p:nvPr/>
          </p:nvSpPr>
          <p:spPr>
            <a:xfrm>
              <a:off x="4037729" y="1803357"/>
              <a:ext cx="1255686" cy="1255686"/>
            </a:xfrm>
            <a:prstGeom prst="roundRect">
              <a:avLst>
                <a:gd name="adj" fmla="val 16667"/>
              </a:avLst>
            </a:prstGeom>
            <a:gradFill>
              <a:gsLst>
                <a:gs pos="0">
                  <a:srgbClr val="2F399E"/>
                </a:gs>
                <a:gs pos="100000">
                  <a:srgbClr val="A6A9E8"/>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txBox="1"/>
            <p:nvPr/>
          </p:nvSpPr>
          <p:spPr>
            <a:xfrm>
              <a:off x="4099027" y="1864655"/>
              <a:ext cx="1133090" cy="113309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 sz="1300" b="1" i="0" u="none" strike="noStrike" cap="none">
                  <a:solidFill>
                    <a:schemeClr val="dk2"/>
                  </a:solidFill>
                  <a:latin typeface="Arial"/>
                  <a:ea typeface="Arial"/>
                  <a:cs typeface="Arial"/>
                  <a:sym typeface="Arial"/>
                </a:rPr>
                <a:t>Global Reach: Inclusive</a:t>
              </a:r>
              <a:endParaRPr sz="1300" b="1" i="0" u="none" strike="noStrike" cap="none">
                <a:solidFill>
                  <a:schemeClr val="dk2"/>
                </a:solidFill>
                <a:latin typeface="Arial"/>
                <a:ea typeface="Arial"/>
                <a:cs typeface="Arial"/>
                <a:sym typeface="Arial"/>
              </a:endParaRPr>
            </a:p>
          </p:txBody>
        </p:sp>
      </p:grpSp>
      <p:sp>
        <p:nvSpPr>
          <p:cNvPr id="339" name="Google Shape;339;p26"/>
          <p:cNvSpPr/>
          <p:nvPr/>
        </p:nvSpPr>
        <p:spPr>
          <a:xfrm>
            <a:off x="1777835" y="2181544"/>
            <a:ext cx="1147665" cy="1156996"/>
          </a:xfrm>
          <a:prstGeom prst="roundRect">
            <a:avLst>
              <a:gd name="adj" fmla="val 16667"/>
            </a:avLst>
          </a:prstGeom>
          <a:gradFill>
            <a:gsLst>
              <a:gs pos="0">
                <a:srgbClr val="FFDC9F"/>
              </a:gs>
              <a:gs pos="35000">
                <a:srgbClr val="FFE7BC"/>
              </a:gs>
              <a:gs pos="100000">
                <a:srgbClr val="FFF6E5"/>
              </a:gs>
            </a:gsLst>
            <a:lin ang="16200000" scaled="0"/>
          </a:gra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40" name="Google Shape;340;p26"/>
          <p:cNvSpPr txBox="1"/>
          <p:nvPr/>
        </p:nvSpPr>
        <p:spPr>
          <a:xfrm>
            <a:off x="1777835" y="2433400"/>
            <a:ext cx="13436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1" i="0" u="none" strike="noStrike" cap="none" dirty="0">
                <a:solidFill>
                  <a:srgbClr val="000000"/>
                </a:solidFill>
                <a:latin typeface="Arial"/>
                <a:ea typeface="Arial"/>
                <a:cs typeface="Arial"/>
                <a:sym typeface="Arial"/>
              </a:rPr>
              <a:t>Community Building: Collaborative</a:t>
            </a:r>
            <a:endParaRPr sz="1200" b="1" i="0" u="none" strike="noStrike" cap="none" dirty="0">
              <a:solidFill>
                <a:srgbClr val="000000"/>
              </a:solidFill>
              <a:latin typeface="Arial"/>
              <a:ea typeface="Arial"/>
              <a:cs typeface="Arial"/>
              <a:sym typeface="Arial"/>
            </a:endParaRPr>
          </a:p>
        </p:txBody>
      </p:sp>
      <p:sp>
        <p:nvSpPr>
          <p:cNvPr id="2" name="TextBox 1"/>
          <p:cNvSpPr txBox="1"/>
          <p:nvPr/>
        </p:nvSpPr>
        <p:spPr>
          <a:xfrm>
            <a:off x="5173883" y="620996"/>
            <a:ext cx="3611301" cy="3662541"/>
          </a:xfrm>
          <a:prstGeom prst="rect">
            <a:avLst/>
          </a:prstGeom>
          <a:noFill/>
        </p:spPr>
        <p:txBody>
          <a:bodyPr wrap="square" rtlCol="0">
            <a:spAutoFit/>
          </a:bodyPr>
          <a:lstStyle/>
          <a:p>
            <a:r>
              <a:rPr lang="en-US" sz="1600" b="1" dirty="0">
                <a:latin typeface="Baskerville Old Face" pitchFamily="18" charset="0"/>
                <a:cs typeface="Times New Roman" pitchFamily="18" charset="0"/>
              </a:rPr>
              <a:t>CASE STUDY </a:t>
            </a:r>
            <a:r>
              <a:rPr lang="en-US" sz="1600" dirty="0">
                <a:latin typeface="Baskerville Old Face" pitchFamily="18" charset="0"/>
                <a:cs typeface="Times New Roman" pitchFamily="18" charset="0"/>
              </a:rPr>
              <a:t>:</a:t>
            </a:r>
          </a:p>
          <a:p>
            <a:endParaRPr lang="en-US" sz="1600" dirty="0"/>
          </a:p>
          <a:p>
            <a:r>
              <a:rPr lang="en-US" sz="1800" dirty="0">
                <a:latin typeface="Arial Unicode MS" pitchFamily="34" charset="-128"/>
                <a:ea typeface="Arial Unicode MS" pitchFamily="34" charset="-128"/>
                <a:cs typeface="Arial Unicode MS" pitchFamily="34" charset="-128"/>
              </a:rPr>
              <a:t>In essence, this solution pledges to confront the challenges associated with SDG 4 (Quality Education), actively advancing its objectives. By facilitating the acquisition of literacy among the youth through the delivery of quality data and learning opportunities, this application contributes significantly to the fulfillment of these goals</a:t>
            </a:r>
            <a:r>
              <a:rPr lang="en-US" sz="2000" dirty="0">
                <a:latin typeface="Arial Unicode MS" pitchFamily="34" charset="-128"/>
                <a:ea typeface="Arial Unicode MS" pitchFamily="34" charset="-128"/>
                <a:cs typeface="Arial Unicode MS"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 calcmode="lin" valueType="num">
                                      <p:cBhvr additive="base">
                                        <p:cTn id="12" dur="1000"/>
                                        <p:tgtEl>
                                          <p:spTgt spid="329"/>
                                        </p:tgtEl>
                                        <p:attrNameLst>
                                          <p:attrName>ppt_w</p:attrName>
                                        </p:attrNameLst>
                                      </p:cBhvr>
                                      <p:tavLst>
                                        <p:tav tm="0">
                                          <p:val>
                                            <p:strVal val="0"/>
                                          </p:val>
                                        </p:tav>
                                        <p:tav tm="100000">
                                          <p:val>
                                            <p:strVal val="#ppt_w"/>
                                          </p:val>
                                        </p:tav>
                                      </p:tavLst>
                                    </p:anim>
                                    <p:anim calcmode="lin" valueType="num">
                                      <p:cBhvr additive="base">
                                        <p:cTn id="13" dur="1000"/>
                                        <p:tgtEl>
                                          <p:spTgt spid="3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81" y="232142"/>
            <a:ext cx="7505700" cy="954600"/>
          </a:xfrm>
        </p:spPr>
        <p:txBody>
          <a:bodyPr>
            <a:normAutofit/>
          </a:bodyPr>
          <a:lstStyle/>
          <a:p>
            <a:r>
              <a:rPr lang="en-US" sz="3200" b="1" u="sng" dirty="0">
                <a:solidFill>
                  <a:schemeClr val="tx2">
                    <a:lumMod val="10000"/>
                  </a:schemeClr>
                </a:solidFill>
                <a:latin typeface="Baskerville Old Face" pitchFamily="18" charset="0"/>
              </a:rPr>
              <a:t>SCALABILITY </a:t>
            </a:r>
          </a:p>
        </p:txBody>
      </p:sp>
      <p:sp>
        <p:nvSpPr>
          <p:cNvPr id="3" name="Text Placeholder 2"/>
          <p:cNvSpPr>
            <a:spLocks noGrp="1"/>
          </p:cNvSpPr>
          <p:nvPr>
            <p:ph type="body" idx="1"/>
          </p:nvPr>
        </p:nvSpPr>
        <p:spPr>
          <a:xfrm>
            <a:off x="115747" y="1215341"/>
            <a:ext cx="7505700" cy="3326921"/>
          </a:xfrm>
        </p:spPr>
        <p:txBody>
          <a:bodyPr>
            <a:noAutofit/>
          </a:bodyPr>
          <a:lstStyle/>
          <a:p>
            <a:pPr>
              <a:lnSpc>
                <a:spcPct val="150000"/>
              </a:lnSpc>
            </a:pPr>
            <a:r>
              <a:rPr lang="en-US" sz="1600" dirty="0">
                <a:latin typeface="Arial Rounded MT Bold" pitchFamily="34" charset="0"/>
              </a:rPr>
              <a:t>REACHING MORE </a:t>
            </a:r>
            <a:r>
              <a:rPr lang="en-US" sz="1600" dirty="0">
                <a:latin typeface="Arial Unicode MS" pitchFamily="34" charset="-128"/>
                <a:ea typeface="Arial Unicode MS" pitchFamily="34" charset="-128"/>
                <a:cs typeface="Arial Unicode MS" pitchFamily="34" charset="-128"/>
              </a:rPr>
              <a:t>: COLLABRATION WITH GOVERNMENT SCHEMES AND PARTNERSHIP .</a:t>
            </a:r>
          </a:p>
          <a:p>
            <a:pPr>
              <a:lnSpc>
                <a:spcPct val="150000"/>
              </a:lnSpc>
            </a:pPr>
            <a:r>
              <a:rPr lang="en-US" sz="1600" dirty="0">
                <a:latin typeface="Arial Rounded MT Bold" pitchFamily="34" charset="0"/>
              </a:rPr>
              <a:t>INSPIRE THE NEXT GENERATION </a:t>
            </a:r>
            <a:r>
              <a:rPr lang="en-US" sz="1600" dirty="0">
                <a:latin typeface="Arial Unicode MS" pitchFamily="34" charset="-128"/>
                <a:ea typeface="Arial Unicode MS" pitchFamily="34" charset="-128"/>
                <a:cs typeface="Arial Unicode MS" pitchFamily="34" charset="-128"/>
              </a:rPr>
              <a:t>: GETTING FAMILIAR WITH AI</a:t>
            </a:r>
          </a:p>
          <a:p>
            <a:pPr>
              <a:lnSpc>
                <a:spcPct val="150000"/>
              </a:lnSpc>
            </a:pPr>
            <a:r>
              <a:rPr lang="en-US" sz="1600" dirty="0">
                <a:latin typeface="Arial Unicode MS" pitchFamily="34" charset="-128"/>
                <a:ea typeface="Arial Unicode MS" pitchFamily="34" charset="-128"/>
                <a:cs typeface="Arial Unicode MS" pitchFamily="34" charset="-128"/>
              </a:rPr>
              <a:t>OPEN YOUR DATA : SHARING PROBLEMS AND SOLVING TOGETHER </a:t>
            </a:r>
            <a:r>
              <a:rPr lang="en-US" sz="1600" dirty="0">
                <a:latin typeface="Agency FB" pitchFamily="34" charset="0"/>
              </a:rPr>
              <a:t>.</a:t>
            </a:r>
          </a:p>
          <a:p>
            <a:pPr>
              <a:lnSpc>
                <a:spcPct val="150000"/>
              </a:lnSpc>
            </a:pPr>
            <a:r>
              <a:rPr lang="en-US" sz="1600" dirty="0">
                <a:latin typeface="Arial Rounded MT Bold" pitchFamily="34" charset="0"/>
              </a:rPr>
              <a:t>INTRODUCING MORE FEATURES : </a:t>
            </a:r>
            <a:r>
              <a:rPr lang="en-US" sz="1600" dirty="0">
                <a:latin typeface="Arial Unicode MS" pitchFamily="34" charset="-128"/>
                <a:ea typeface="Arial Unicode MS" pitchFamily="34" charset="-128"/>
                <a:cs typeface="Arial Unicode MS" pitchFamily="34" charset="-128"/>
              </a:rPr>
              <a:t>MORE AI TOOLS AND UPDATED EDUCATION TECHNOLOGY.</a:t>
            </a:r>
          </a:p>
          <a:p>
            <a:pPr>
              <a:lnSpc>
                <a:spcPct val="150000"/>
              </a:lnSpc>
            </a:pPr>
            <a:r>
              <a:rPr lang="en-US" sz="1600" dirty="0">
                <a:latin typeface="Arial Rounded MT Bold" pitchFamily="34" charset="0"/>
              </a:rPr>
              <a:t>PRIVACY AND SECURITY </a:t>
            </a:r>
            <a:r>
              <a:rPr lang="en-US" sz="1600" dirty="0">
                <a:latin typeface="Agency FB" pitchFamily="34" charset="0"/>
              </a:rPr>
              <a:t>:  </a:t>
            </a:r>
            <a:r>
              <a:rPr lang="en-US" sz="1600" dirty="0">
                <a:latin typeface="Arial Unicode MS" pitchFamily="34" charset="-128"/>
                <a:ea typeface="Arial Unicode MS" pitchFamily="34" charset="-128"/>
                <a:cs typeface="Arial Unicode MS" pitchFamily="34" charset="-128"/>
              </a:rPr>
              <a:t>BETTER ACCESS CONTROL AND DATA SECURITY WITH SAFE SIGN IN. </a:t>
            </a:r>
          </a:p>
          <a:p>
            <a:pPr>
              <a:lnSpc>
                <a:spcPct val="150000"/>
              </a:lnSpc>
            </a:pPr>
            <a:r>
              <a:rPr lang="en-US" sz="1600" b="1" dirty="0">
                <a:latin typeface="Arial Unicode MS" pitchFamily="34" charset="-128"/>
                <a:ea typeface="Arial Unicode MS" pitchFamily="34" charset="-128"/>
                <a:cs typeface="Arial Unicode MS" pitchFamily="34" charset="-128"/>
              </a:rPr>
              <a:t>SUPPORTED BY </a:t>
            </a:r>
            <a:r>
              <a:rPr lang="en-US" sz="1600" dirty="0">
                <a:latin typeface="Arial Unicode MS" pitchFamily="34" charset="-128"/>
                <a:ea typeface="Arial Unicode MS" pitchFamily="34" charset="-128"/>
                <a:cs typeface="Arial Unicode MS" pitchFamily="34" charset="-128"/>
              </a:rPr>
              <a:t>BOTH ANDROID AND IOS .            </a:t>
            </a:r>
            <a:r>
              <a:rPr lang="en-US" sz="1600" dirty="0">
                <a:latin typeface="Arial Rounded MT Bold"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647" y="300942"/>
            <a:ext cx="1608881" cy="4321697"/>
          </a:xfrm>
          <a:prstGeom prst="rect">
            <a:avLst/>
          </a:prstGeom>
        </p:spPr>
      </p:pic>
    </p:spTree>
    <p:extLst>
      <p:ext uri="{BB962C8B-B14F-4D97-AF65-F5344CB8AC3E}">
        <p14:creationId xmlns:p14="http://schemas.microsoft.com/office/powerpoint/2010/main" val="170707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60" y="243068"/>
            <a:ext cx="4437444" cy="4437444"/>
          </a:xfrm>
          <a:prstGeom prst="rect">
            <a:avLst/>
          </a:prstGeom>
        </p:spPr>
      </p:pic>
      <p:pic>
        <p:nvPicPr>
          <p:cNvPr id="5" name="Google Shape;171;p16"/>
          <p:cNvPicPr preferRelativeResize="0"/>
          <p:nvPr/>
        </p:nvPicPr>
        <p:blipFill rotWithShape="1">
          <a:blip r:embed="rId3">
            <a:alphaModFix/>
          </a:blip>
          <a:srcRect/>
          <a:stretch/>
        </p:blipFill>
        <p:spPr>
          <a:xfrm rot="1980000">
            <a:off x="2034026" y="1007353"/>
            <a:ext cx="1482952" cy="2994709"/>
          </a:xfrm>
          <a:prstGeom prst="rect">
            <a:avLst/>
          </a:prstGeom>
          <a:noFill/>
          <a:ln>
            <a:noFill/>
          </a:ln>
          <a:scene3d>
            <a:camera prst="orthographicFront">
              <a:rot lat="0" lon="0" rev="1200000"/>
            </a:camera>
            <a:lightRig rig="threePt" dir="t"/>
          </a:scene3d>
        </p:spPr>
      </p:pic>
      <p:sp>
        <p:nvSpPr>
          <p:cNvPr id="6" name="TextBox 5"/>
          <p:cNvSpPr txBox="1"/>
          <p:nvPr/>
        </p:nvSpPr>
        <p:spPr>
          <a:xfrm>
            <a:off x="5694744" y="1460646"/>
            <a:ext cx="2905246" cy="1754326"/>
          </a:xfrm>
          <a:prstGeom prst="rect">
            <a:avLst/>
          </a:prstGeom>
          <a:noFill/>
        </p:spPr>
        <p:txBody>
          <a:bodyPr wrap="square" rtlCol="0">
            <a:spAutoFit/>
          </a:bodyPr>
          <a:lstStyle/>
          <a:p>
            <a:r>
              <a:rPr lang="en-US" sz="5400" b="1" dirty="0">
                <a:latin typeface="Baskerville Old Face" pitchFamily="18" charset="0"/>
              </a:rPr>
              <a:t>THANK</a:t>
            </a:r>
          </a:p>
          <a:p>
            <a:r>
              <a:rPr lang="en-US" sz="5400" b="1" dirty="0">
                <a:latin typeface="Baskerville Old Face" pitchFamily="18" charset="0"/>
              </a:rPr>
              <a:t>YOU</a:t>
            </a:r>
          </a:p>
        </p:txBody>
      </p:sp>
    </p:spTree>
    <p:extLst>
      <p:ext uri="{BB962C8B-B14F-4D97-AF65-F5344CB8AC3E}">
        <p14:creationId xmlns:p14="http://schemas.microsoft.com/office/powerpoint/2010/main" val="284937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453900" y="320099"/>
            <a:ext cx="4049400" cy="883667"/>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ct val="90090"/>
              <a:buNone/>
            </a:pPr>
            <a:r>
              <a:rPr lang="en" sz="3600" b="1" u="sng" dirty="0">
                <a:solidFill>
                  <a:srgbClr val="000000"/>
                </a:solidFill>
                <a:latin typeface="Baskerville Old Face" pitchFamily="18" charset="0"/>
                <a:ea typeface="Times New Roman"/>
                <a:cs typeface="Times New Roman"/>
                <a:sym typeface="Times New Roman"/>
              </a:rPr>
              <a:t>Quality Education</a:t>
            </a:r>
            <a:endParaRPr sz="3600" b="1" u="sng" dirty="0">
              <a:solidFill>
                <a:srgbClr val="000000"/>
              </a:solidFill>
              <a:latin typeface="Baskerville Old Face" pitchFamily="18" charset="0"/>
              <a:ea typeface="Times New Roman"/>
              <a:cs typeface="Times New Roman"/>
              <a:sym typeface="Times New Roman"/>
            </a:endParaRPr>
          </a:p>
          <a:p>
            <a:pPr marL="0" lvl="0" indent="0" algn="l" rtl="0">
              <a:lnSpc>
                <a:spcPct val="133333"/>
              </a:lnSpc>
              <a:spcBef>
                <a:spcPts val="1800"/>
              </a:spcBef>
              <a:spcAft>
                <a:spcPts val="400"/>
              </a:spcAft>
              <a:buSzPct val="196078"/>
              <a:buNone/>
            </a:pPr>
            <a:endParaRPr sz="1600" b="1" dirty="0">
              <a:solidFill>
                <a:srgbClr val="000000"/>
              </a:solidFill>
              <a:latin typeface="Baskerville Old Face" pitchFamily="18" charset="0"/>
              <a:ea typeface="Times New Roman"/>
              <a:cs typeface="Times New Roman"/>
              <a:sym typeface="Times New Roman"/>
            </a:endParaRPr>
          </a:p>
        </p:txBody>
      </p:sp>
      <p:sp>
        <p:nvSpPr>
          <p:cNvPr id="162" name="Google Shape;162;p15"/>
          <p:cNvSpPr txBox="1">
            <a:spLocks noGrp="1"/>
          </p:cNvSpPr>
          <p:nvPr>
            <p:ph type="body" idx="1"/>
          </p:nvPr>
        </p:nvSpPr>
        <p:spPr>
          <a:xfrm>
            <a:off x="453900" y="1770927"/>
            <a:ext cx="5037000" cy="2656898"/>
          </a:xfrm>
          <a:prstGeom prst="rect">
            <a:avLst/>
          </a:prstGeom>
          <a:noFill/>
          <a:ln>
            <a:noFill/>
          </a:ln>
        </p:spPr>
        <p:txBody>
          <a:bodyPr spcFirstLastPara="1" wrap="square" lIns="91425" tIns="91425" rIns="91425" bIns="91425" anchor="t" anchorCtr="0">
            <a:normAutofit/>
          </a:bodyPr>
          <a:lstStyle/>
          <a:p>
            <a:pPr marL="0" lvl="0" indent="0" algn="l" rtl="0">
              <a:lnSpc>
                <a:spcPct val="160000"/>
              </a:lnSpc>
              <a:spcBef>
                <a:spcPts val="1400"/>
              </a:spcBef>
              <a:spcAft>
                <a:spcPts val="0"/>
              </a:spcAft>
              <a:buSzPct val="85176"/>
              <a:buNone/>
            </a:pPr>
            <a:r>
              <a:rPr lang="en" sz="1650" b="1" dirty="0">
                <a:solidFill>
                  <a:srgbClr val="000000"/>
                </a:solidFill>
                <a:latin typeface="Roboto"/>
                <a:ea typeface="Roboto"/>
                <a:cs typeface="Roboto"/>
                <a:sym typeface="Roboto"/>
              </a:rPr>
              <a:t>Problem Statement</a:t>
            </a:r>
            <a:endParaRPr sz="1650" b="1" dirty="0">
              <a:solidFill>
                <a:srgbClr val="000000"/>
              </a:solidFill>
              <a:latin typeface="Roboto"/>
              <a:ea typeface="Roboto"/>
              <a:cs typeface="Roboto"/>
              <a:sym typeface="Roboto"/>
            </a:endParaRPr>
          </a:p>
          <a:p>
            <a:pPr marL="0" lvl="0" indent="0" algn="l" rtl="0">
              <a:lnSpc>
                <a:spcPct val="115000"/>
              </a:lnSpc>
              <a:spcBef>
                <a:spcPts val="400"/>
              </a:spcBef>
              <a:spcAft>
                <a:spcPts val="0"/>
              </a:spcAft>
              <a:buSzPct val="117117"/>
              <a:buNone/>
            </a:pPr>
            <a:r>
              <a:rPr lang="en" sz="1400" dirty="0">
                <a:solidFill>
                  <a:srgbClr val="374151"/>
                </a:solidFill>
                <a:latin typeface="Arial Unicode MS" pitchFamily="34" charset="-128"/>
                <a:ea typeface="Arial Unicode MS" pitchFamily="34" charset="-128"/>
                <a:cs typeface="Arial Unicode MS" pitchFamily="34" charset="-128"/>
                <a:sym typeface="Roboto"/>
              </a:rPr>
              <a:t>In many parts of the world, students face challenges like limited resources, unequal opportunities, and outdated teaching methods, preventing them from receiving the quality education they deserve, a crucial step towards achieving a brighter future.</a:t>
            </a:r>
            <a:endParaRPr sz="1800" b="1" dirty="0">
              <a:solidFill>
                <a:srgbClr val="000000"/>
              </a:solidFill>
              <a:latin typeface="Arial Unicode MS" pitchFamily="34" charset="-128"/>
              <a:ea typeface="Arial Unicode MS" pitchFamily="34" charset="-128"/>
              <a:cs typeface="Arial Unicode MS" pitchFamily="34" charset="-128"/>
              <a:sym typeface="Roboto"/>
            </a:endParaRPr>
          </a:p>
          <a:p>
            <a:pPr marL="0" lvl="0" indent="0" algn="l" rtl="0">
              <a:lnSpc>
                <a:spcPct val="160000"/>
              </a:lnSpc>
              <a:spcBef>
                <a:spcPts val="1400"/>
              </a:spcBef>
              <a:spcAft>
                <a:spcPts val="0"/>
              </a:spcAft>
              <a:buSzPct val="85176"/>
              <a:buNone/>
            </a:pPr>
            <a:endParaRPr sz="1200" dirty="0">
              <a:solidFill>
                <a:srgbClr val="374151"/>
              </a:solidFill>
              <a:latin typeface="Roboto"/>
              <a:ea typeface="Roboto"/>
              <a:cs typeface="Roboto"/>
              <a:sym typeface="Roboto"/>
            </a:endParaRPr>
          </a:p>
        </p:txBody>
      </p:sp>
      <p:pic>
        <p:nvPicPr>
          <p:cNvPr id="163" name="Google Shape;163;p15"/>
          <p:cNvPicPr preferRelativeResize="0"/>
          <p:nvPr/>
        </p:nvPicPr>
        <p:blipFill rotWithShape="1">
          <a:blip r:embed="rId3">
            <a:alphaModFix/>
          </a:blip>
          <a:srcRect/>
          <a:stretch/>
        </p:blipFill>
        <p:spPr>
          <a:xfrm>
            <a:off x="5591400" y="646050"/>
            <a:ext cx="3247800" cy="3247800"/>
          </a:xfrm>
          <a:prstGeom prst="rect">
            <a:avLst/>
          </a:prstGeom>
          <a:noFill/>
          <a:ln>
            <a:noFill/>
          </a:ln>
        </p:spPr>
      </p:pic>
      <p:sp>
        <p:nvSpPr>
          <p:cNvPr id="164" name="Google Shape;164;p15"/>
          <p:cNvSpPr txBox="1"/>
          <p:nvPr/>
        </p:nvSpPr>
        <p:spPr>
          <a:xfrm>
            <a:off x="1667928" y="-319676"/>
            <a:ext cx="63576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 y="115747"/>
            <a:ext cx="4386805" cy="49120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402" y="115747"/>
            <a:ext cx="4502552" cy="4850515"/>
          </a:xfrm>
          <a:prstGeom prst="rect">
            <a:avLst/>
          </a:prstGeom>
        </p:spPr>
      </p:pic>
    </p:spTree>
    <p:extLst>
      <p:ext uri="{BB962C8B-B14F-4D97-AF65-F5344CB8AC3E}">
        <p14:creationId xmlns:p14="http://schemas.microsoft.com/office/powerpoint/2010/main" val="229187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761" y="313165"/>
            <a:ext cx="7505700" cy="954600"/>
          </a:xfrm>
        </p:spPr>
        <p:txBody>
          <a:bodyPr>
            <a:normAutofit/>
          </a:bodyPr>
          <a:lstStyle/>
          <a:p>
            <a:r>
              <a:rPr lang="en-US" sz="3200" b="1" u="sng" dirty="0">
                <a:solidFill>
                  <a:schemeClr val="tx2">
                    <a:lumMod val="10000"/>
                  </a:schemeClr>
                </a:solidFill>
                <a:latin typeface="Baskerville Old Face" pitchFamily="18" charset="0"/>
                <a:cs typeface="Mongolian Baiti" pitchFamily="66" charset="0"/>
              </a:rPr>
              <a:t>GOAL(S) AND TARGET(S) </a:t>
            </a:r>
          </a:p>
        </p:txBody>
      </p:sp>
      <p:sp>
        <p:nvSpPr>
          <p:cNvPr id="3" name="Text Placeholder 2"/>
          <p:cNvSpPr>
            <a:spLocks noGrp="1"/>
          </p:cNvSpPr>
          <p:nvPr>
            <p:ph type="body" idx="1"/>
          </p:nvPr>
        </p:nvSpPr>
        <p:spPr>
          <a:xfrm>
            <a:off x="138896" y="1388962"/>
            <a:ext cx="7722966" cy="3177084"/>
          </a:xfrm>
        </p:spPr>
        <p:txBody>
          <a:bodyPr>
            <a:normAutofit fontScale="70000" lnSpcReduction="20000"/>
          </a:bodyPr>
          <a:lstStyle/>
          <a:p>
            <a:r>
              <a:rPr lang="en-US" sz="2000" dirty="0">
                <a:latin typeface="Arial Unicode MS" pitchFamily="34" charset="-128"/>
                <a:ea typeface="Arial Unicode MS" pitchFamily="34" charset="-128"/>
                <a:cs typeface="Arial Unicode MS" pitchFamily="34" charset="-128"/>
              </a:rPr>
              <a:t>By 2030, ensure that all girls and boys complete free, equitable and quality primary and secondary education leading to relevant and Goal-4 effective learning outcomes</a:t>
            </a:r>
          </a:p>
          <a:p>
            <a:r>
              <a:rPr lang="en-US" sz="2000" dirty="0">
                <a:latin typeface="Arial Unicode MS" pitchFamily="34" charset="-128"/>
                <a:ea typeface="Arial Unicode MS" pitchFamily="34" charset="-128"/>
                <a:cs typeface="Arial Unicode MS" pitchFamily="34" charset="-128"/>
              </a:rPr>
              <a:t>By 2030, ensure that all girls and boys have access to quality early childhood development, care and preprimary education so that they are ready for primary education</a:t>
            </a:r>
          </a:p>
          <a:p>
            <a:r>
              <a:rPr lang="en-US" sz="2000" dirty="0">
                <a:latin typeface="Arial Unicode MS" pitchFamily="34" charset="-128"/>
                <a:ea typeface="Arial Unicode MS" pitchFamily="34" charset="-128"/>
                <a:cs typeface="Arial Unicode MS" pitchFamily="34" charset="-128"/>
              </a:rPr>
              <a:t>By 2030, ensure equal access for all women and men to affordable and quality technical, vocational and tertiary education, including university</a:t>
            </a:r>
          </a:p>
          <a:p>
            <a:r>
              <a:rPr lang="en-US" sz="2000" dirty="0">
                <a:latin typeface="Arial Unicode MS" pitchFamily="34" charset="-128"/>
                <a:ea typeface="Arial Unicode MS" pitchFamily="34" charset="-128"/>
                <a:cs typeface="Arial Unicode MS" pitchFamily="34" charset="-128"/>
              </a:rPr>
              <a:t>By 2030, substantially increase the number of youth and adults who have relevant skills, including technical and vocational skills, for employment, decent jobs and entrepreneurship</a:t>
            </a:r>
          </a:p>
          <a:p>
            <a:r>
              <a:rPr lang="en-US" sz="2000" dirty="0">
                <a:latin typeface="Arial Unicode MS" pitchFamily="34" charset="-128"/>
                <a:ea typeface="Arial Unicode MS" pitchFamily="34" charset="-128"/>
                <a:cs typeface="Arial Unicode MS" pitchFamily="34" charset="-128"/>
              </a:rPr>
              <a:t>Build and upgrade education facilities that are child, disability and gender sensitive and provide safe, nonviolent, inclusive and effective learning environments for all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533" y="2023748"/>
            <a:ext cx="4699321" cy="1045369"/>
          </a:xfrm>
          <a:prstGeom prst="rect">
            <a:avLst/>
          </a:prstGeom>
        </p:spPr>
      </p:pic>
    </p:spTree>
    <p:extLst>
      <p:ext uri="{BB962C8B-B14F-4D97-AF65-F5344CB8AC3E}">
        <p14:creationId xmlns:p14="http://schemas.microsoft.com/office/powerpoint/2010/main" val="3428358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180151" y="-133200"/>
            <a:ext cx="7505700" cy="6375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ct val="101010"/>
              <a:buNone/>
            </a:pPr>
            <a:r>
              <a:rPr lang="en" sz="2800" b="1" u="sng" dirty="0">
                <a:solidFill>
                  <a:srgbClr val="000000"/>
                </a:solidFill>
                <a:latin typeface="Baskerville Old Face" pitchFamily="18" charset="0"/>
                <a:ea typeface="Times New Roman"/>
                <a:cs typeface="Times New Roman"/>
                <a:sym typeface="Times New Roman"/>
              </a:rPr>
              <a:t>Our Inspiration</a:t>
            </a:r>
            <a:endParaRPr sz="2800" b="1" u="sng" dirty="0">
              <a:solidFill>
                <a:srgbClr val="000000"/>
              </a:solidFill>
              <a:latin typeface="Baskerville Old Face" pitchFamily="18" charset="0"/>
              <a:ea typeface="Times New Roman"/>
              <a:cs typeface="Times New Roman"/>
              <a:sym typeface="Times New Roman"/>
            </a:endParaRPr>
          </a:p>
          <a:p>
            <a:pPr marL="0" lvl="0" indent="0" algn="l" rtl="0">
              <a:lnSpc>
                <a:spcPct val="100000"/>
              </a:lnSpc>
              <a:spcBef>
                <a:spcPts val="400"/>
              </a:spcBef>
              <a:spcAft>
                <a:spcPts val="0"/>
              </a:spcAft>
              <a:buSzPct val="111111"/>
              <a:buNone/>
            </a:pPr>
            <a:endParaRPr sz="2400" dirty="0">
              <a:latin typeface="Baskerville Old Face" pitchFamily="18" charset="0"/>
            </a:endParaRPr>
          </a:p>
        </p:txBody>
      </p:sp>
      <p:sp>
        <p:nvSpPr>
          <p:cNvPr id="170" name="Google Shape;170;p16"/>
          <p:cNvSpPr txBox="1">
            <a:spLocks noGrp="1"/>
          </p:cNvSpPr>
          <p:nvPr>
            <p:ph type="body" idx="2"/>
          </p:nvPr>
        </p:nvSpPr>
        <p:spPr>
          <a:xfrm>
            <a:off x="507400" y="1088401"/>
            <a:ext cx="3997800" cy="3238500"/>
          </a:xfrm>
          <a:prstGeom prst="rect">
            <a:avLst/>
          </a:prstGeom>
          <a:noFill/>
          <a:ln>
            <a:noFill/>
          </a:ln>
        </p:spPr>
        <p:txBody>
          <a:bodyPr spcFirstLastPara="1" wrap="square" lIns="91425" tIns="91425" rIns="91425" bIns="91425" anchor="t" anchorCtr="0">
            <a:normAutofit/>
          </a:bodyPr>
          <a:lstStyle/>
          <a:p>
            <a:pPr marL="0" lvl="0" indent="0" algn="l" rtl="0">
              <a:lnSpc>
                <a:spcPct val="160000"/>
              </a:lnSpc>
              <a:spcBef>
                <a:spcPts val="1400"/>
              </a:spcBef>
              <a:spcAft>
                <a:spcPts val="400"/>
              </a:spcAft>
              <a:buSzPts val="1300"/>
              <a:buNone/>
            </a:pPr>
            <a:endParaRPr sz="1500">
              <a:solidFill>
                <a:srgbClr val="000000"/>
              </a:solidFill>
              <a:latin typeface="Roboto"/>
              <a:ea typeface="Roboto"/>
              <a:cs typeface="Roboto"/>
              <a:sym typeface="Roboto"/>
            </a:endParaRPr>
          </a:p>
        </p:txBody>
      </p:sp>
      <p:pic>
        <p:nvPicPr>
          <p:cNvPr id="171" name="Google Shape;171;p16"/>
          <p:cNvPicPr preferRelativeResize="0"/>
          <p:nvPr/>
        </p:nvPicPr>
        <p:blipFill rotWithShape="1">
          <a:blip r:embed="rId3">
            <a:alphaModFix/>
          </a:blip>
          <a:srcRect/>
          <a:stretch/>
        </p:blipFill>
        <p:spPr>
          <a:xfrm>
            <a:off x="5449078" y="1098356"/>
            <a:ext cx="3046323" cy="3202201"/>
          </a:xfrm>
          <a:prstGeom prst="rect">
            <a:avLst/>
          </a:prstGeom>
          <a:noFill/>
          <a:ln>
            <a:noFill/>
          </a:ln>
        </p:spPr>
      </p:pic>
      <p:grpSp>
        <p:nvGrpSpPr>
          <p:cNvPr id="172" name="Google Shape;172;p16"/>
          <p:cNvGrpSpPr/>
          <p:nvPr/>
        </p:nvGrpSpPr>
        <p:grpSpPr>
          <a:xfrm>
            <a:off x="354498" y="684325"/>
            <a:ext cx="3587207" cy="4591742"/>
            <a:chOff x="2679400" y="493053"/>
            <a:chExt cx="3731232" cy="4931523"/>
          </a:xfrm>
        </p:grpSpPr>
        <p:sp>
          <p:nvSpPr>
            <p:cNvPr id="173" name="Google Shape;173;p16"/>
            <p:cNvSpPr/>
            <p:nvPr/>
          </p:nvSpPr>
          <p:spPr>
            <a:xfrm rot="-6595920">
              <a:off x="4643632" y="3869299"/>
              <a:ext cx="1321777" cy="1393056"/>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6"/>
            <p:cNvSpPr/>
            <p:nvPr/>
          </p:nvSpPr>
          <p:spPr>
            <a:xfrm rot="-6599179">
              <a:off x="2865114" y="2337325"/>
              <a:ext cx="1373628" cy="1357301"/>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6"/>
            <p:cNvSpPr/>
            <p:nvPr/>
          </p:nvSpPr>
          <p:spPr>
            <a:xfrm rot="-6598620">
              <a:off x="4492391" y="729713"/>
              <a:ext cx="1681581" cy="1681581"/>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6"/>
            <p:cNvSpPr/>
            <p:nvPr/>
          </p:nvSpPr>
          <p:spPr>
            <a:xfrm rot="-6597978">
              <a:off x="3474565" y="3294097"/>
              <a:ext cx="1398669" cy="1441370"/>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6"/>
            <p:cNvSpPr/>
            <p:nvPr/>
          </p:nvSpPr>
          <p:spPr>
            <a:xfrm rot="-6597701">
              <a:off x="3347977" y="1652695"/>
              <a:ext cx="274172" cy="274172"/>
            </a:xfrm>
            <a:prstGeom prst="ellipse">
              <a:avLst/>
            </a:prstGeom>
            <a:solidFill>
              <a:srgbClr val="D7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6"/>
          <p:cNvGrpSpPr/>
          <p:nvPr/>
        </p:nvGrpSpPr>
        <p:grpSpPr>
          <a:xfrm>
            <a:off x="2215994" y="1614891"/>
            <a:ext cx="2440200" cy="2440200"/>
            <a:chOff x="4447194" y="1815766"/>
            <a:chExt cx="2440200" cy="2440200"/>
          </a:xfrm>
        </p:grpSpPr>
        <p:sp>
          <p:nvSpPr>
            <p:cNvPr id="179" name="Google Shape;179;p16"/>
            <p:cNvSpPr/>
            <p:nvPr/>
          </p:nvSpPr>
          <p:spPr>
            <a:xfrm>
              <a:off x="4447194" y="1815766"/>
              <a:ext cx="2440200" cy="2440200"/>
            </a:xfrm>
            <a:prstGeom prst="ellipse">
              <a:avLst/>
            </a:prstGeom>
            <a:solidFill>
              <a:srgbClr val="561561"/>
            </a:solidFill>
            <a:ln>
              <a:noFill/>
            </a:ln>
            <a:effectLst>
              <a:outerShdw blurRad="228600" dist="50800" dir="5400000" algn="tl"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6"/>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Oswald"/>
                  <a:ea typeface="Oswald"/>
                  <a:cs typeface="Oswald"/>
                  <a:sym typeface="Oswald"/>
                </a:rPr>
                <a:t>Job seekers in Tech </a:t>
              </a:r>
              <a:endParaRPr sz="1800" b="1" i="0" u="none" strike="noStrike" cap="none">
                <a:solidFill>
                  <a:srgbClr val="FFFFFF"/>
                </a:solidFill>
                <a:latin typeface="Oswald"/>
                <a:ea typeface="Oswald"/>
                <a:cs typeface="Oswald"/>
                <a:sym typeface="Oswald"/>
              </a:endParaRPr>
            </a:p>
          </p:txBody>
        </p:sp>
      </p:grpSp>
      <p:grpSp>
        <p:nvGrpSpPr>
          <p:cNvPr id="181" name="Google Shape;181;p16"/>
          <p:cNvGrpSpPr/>
          <p:nvPr/>
        </p:nvGrpSpPr>
        <p:grpSpPr>
          <a:xfrm>
            <a:off x="1436212" y="1513653"/>
            <a:ext cx="1423800" cy="1423800"/>
            <a:chOff x="3490737" y="1374053"/>
            <a:chExt cx="1423800" cy="1423800"/>
          </a:xfrm>
        </p:grpSpPr>
        <p:sp>
          <p:nvSpPr>
            <p:cNvPr id="182" name="Google Shape;182;p16"/>
            <p:cNvSpPr/>
            <p:nvPr/>
          </p:nvSpPr>
          <p:spPr>
            <a:xfrm>
              <a:off x="3490737" y="1374053"/>
              <a:ext cx="1423800" cy="1423800"/>
            </a:xfrm>
            <a:prstGeom prst="ellipse">
              <a:avLst/>
            </a:prstGeom>
            <a:solidFill>
              <a:srgbClr val="701C7F"/>
            </a:solidFill>
            <a:ln>
              <a:noFill/>
            </a:ln>
            <a:effectLst>
              <a:outerShdw blurRad="228600" dist="50800" dir="5400000" algn="tl"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6"/>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Oswald"/>
                  <a:ea typeface="Oswald"/>
                  <a:cs typeface="Oswald"/>
                  <a:sym typeface="Oswald"/>
                </a:rPr>
                <a:t>Aspiring Coders</a:t>
              </a:r>
              <a:endParaRPr sz="1500" b="1" i="0" u="none" strike="noStrike" cap="none">
                <a:solidFill>
                  <a:srgbClr val="FFFFFF"/>
                </a:solidFill>
                <a:latin typeface="Oswald"/>
                <a:ea typeface="Oswald"/>
                <a:cs typeface="Oswald"/>
                <a:sym typeface="Oswald"/>
              </a:endParaRPr>
            </a:p>
          </p:txBody>
        </p:sp>
      </p:grpSp>
      <p:sp>
        <p:nvSpPr>
          <p:cNvPr id="184" name="Google Shape;184;p16"/>
          <p:cNvSpPr txBox="1"/>
          <p:nvPr/>
        </p:nvSpPr>
        <p:spPr>
          <a:xfrm>
            <a:off x="5214375" y="1216800"/>
            <a:ext cx="27600" cy="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Calibri"/>
              <a:ea typeface="Calibri"/>
              <a:cs typeface="Calibri"/>
              <a:sym typeface="Calibri"/>
            </a:endParaRPr>
          </a:p>
        </p:txBody>
      </p:sp>
      <p:sp>
        <p:nvSpPr>
          <p:cNvPr id="185" name="Google Shape;185;p16"/>
          <p:cNvSpPr txBox="1"/>
          <p:nvPr/>
        </p:nvSpPr>
        <p:spPr>
          <a:xfrm>
            <a:off x="2313050" y="1088400"/>
            <a:ext cx="1154400" cy="5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1"/>
                </a:solidFill>
                <a:latin typeface="Oswald"/>
                <a:ea typeface="Oswald"/>
                <a:cs typeface="Oswald"/>
                <a:sym typeface="Oswald"/>
              </a:rPr>
              <a:t>Confidence Seekers </a:t>
            </a:r>
            <a:endParaRPr sz="1500" b="1" i="0" u="none" strike="noStrike" cap="none">
              <a:solidFill>
                <a:schemeClr val="dk1"/>
              </a:solidFill>
              <a:latin typeface="Oswald"/>
              <a:ea typeface="Oswald"/>
              <a:cs typeface="Oswald"/>
              <a:sym typeface="Oswald"/>
            </a:endParaRPr>
          </a:p>
        </p:txBody>
      </p:sp>
      <p:sp>
        <p:nvSpPr>
          <p:cNvPr id="186" name="Google Shape;186;p16"/>
          <p:cNvSpPr txBox="1"/>
          <p:nvPr/>
        </p:nvSpPr>
        <p:spPr>
          <a:xfrm>
            <a:off x="658275" y="2571750"/>
            <a:ext cx="1053000" cy="5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Oswald"/>
                <a:ea typeface="Oswald"/>
                <a:cs typeface="Oswald"/>
                <a:sym typeface="Oswald"/>
              </a:rPr>
              <a:t>Concept Reviewers</a:t>
            </a:r>
            <a:endParaRPr sz="1600" b="1" i="0" u="none" strike="noStrike" cap="none">
              <a:solidFill>
                <a:schemeClr val="dk1"/>
              </a:solidFill>
              <a:latin typeface="Oswald"/>
              <a:ea typeface="Oswald"/>
              <a:cs typeface="Oswald"/>
              <a:sym typeface="Oswald"/>
            </a:endParaRPr>
          </a:p>
        </p:txBody>
      </p:sp>
      <p:sp>
        <p:nvSpPr>
          <p:cNvPr id="187" name="Google Shape;187;p16"/>
          <p:cNvSpPr txBox="1"/>
          <p:nvPr/>
        </p:nvSpPr>
        <p:spPr>
          <a:xfrm>
            <a:off x="1361450" y="3517675"/>
            <a:ext cx="951600" cy="6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Oswald"/>
                <a:ea typeface="Oswald"/>
                <a:cs typeface="Oswald"/>
                <a:sym typeface="Oswald"/>
              </a:rPr>
              <a:t>Unified Platform</a:t>
            </a:r>
            <a:endParaRPr sz="1600" b="1" i="0" u="none" strike="noStrike" cap="none">
              <a:solidFill>
                <a:schemeClr val="dk1"/>
              </a:solidFill>
              <a:latin typeface="Oswald"/>
              <a:ea typeface="Oswald"/>
              <a:cs typeface="Oswald"/>
              <a:sym typeface="Oswald"/>
            </a:endParaRPr>
          </a:p>
        </p:txBody>
      </p:sp>
      <p:sp>
        <p:nvSpPr>
          <p:cNvPr id="188" name="Google Shape;188;p16"/>
          <p:cNvSpPr txBox="1"/>
          <p:nvPr/>
        </p:nvSpPr>
        <p:spPr>
          <a:xfrm>
            <a:off x="5573975" y="185550"/>
            <a:ext cx="3145800" cy="63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 sz="2900" b="1" i="0" u="sng" strike="noStrike" cap="none" dirty="0">
                <a:solidFill>
                  <a:schemeClr val="dk2"/>
                </a:solidFill>
                <a:latin typeface="Baskerville Old Face" pitchFamily="18" charset="0"/>
                <a:ea typeface="Times New Roman"/>
                <a:cs typeface="Times New Roman"/>
                <a:sym typeface="Times New Roman"/>
              </a:rPr>
              <a:t>Our Solution</a:t>
            </a:r>
            <a:endParaRPr sz="2900" b="1" i="0" u="sng" strike="noStrike" cap="none" dirty="0">
              <a:solidFill>
                <a:schemeClr val="dk2"/>
              </a:solidFill>
              <a:latin typeface="Baskerville Old Face" pitchFamily="18" charset="0"/>
              <a:ea typeface="Times New Roman"/>
              <a:cs typeface="Times New Roman"/>
              <a:sym typeface="Times New Roman"/>
            </a:endParaRPr>
          </a:p>
        </p:txBody>
      </p:sp>
      <p:sp>
        <p:nvSpPr>
          <p:cNvPr id="189" name="Google Shape;189;p16"/>
          <p:cNvSpPr/>
          <p:nvPr/>
        </p:nvSpPr>
        <p:spPr>
          <a:xfrm>
            <a:off x="5573975" y="746449"/>
            <a:ext cx="2748300" cy="4088151"/>
          </a:xfrm>
          <a:prstGeom prst="flowChartAlternateProcess">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190" name="Google Shape;190;p16"/>
          <p:cNvCxnSpPr/>
          <p:nvPr/>
        </p:nvCxnSpPr>
        <p:spPr>
          <a:xfrm>
            <a:off x="5573975" y="4476485"/>
            <a:ext cx="27483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title"/>
          </p:nvPr>
        </p:nvSpPr>
        <p:spPr>
          <a:xfrm>
            <a:off x="327838" y="0"/>
            <a:ext cx="5693400" cy="1170600"/>
          </a:xfrm>
          <a:prstGeom prst="rect">
            <a:avLst/>
          </a:prstGeom>
          <a:noFill/>
          <a:ln>
            <a:noFill/>
          </a:ln>
        </p:spPr>
        <p:txBody>
          <a:bodyPr spcFirstLastPara="1" wrap="square" lIns="91425" tIns="91425" rIns="91425" bIns="91425" anchor="t" anchorCtr="0">
            <a:normAutofit/>
          </a:bodyPr>
          <a:lstStyle/>
          <a:p>
            <a:pPr marL="0" lvl="0" indent="0" algn="l" rtl="0">
              <a:lnSpc>
                <a:spcPct val="133333"/>
              </a:lnSpc>
              <a:spcBef>
                <a:spcPts val="1800"/>
              </a:spcBef>
              <a:spcAft>
                <a:spcPts val="0"/>
              </a:spcAft>
              <a:buSzPts val="3000"/>
              <a:buNone/>
            </a:pPr>
            <a:r>
              <a:rPr lang="en" sz="3200" b="1" u="sng" dirty="0">
                <a:solidFill>
                  <a:srgbClr val="000000"/>
                </a:solidFill>
                <a:latin typeface="Times New Roman"/>
                <a:ea typeface="Times New Roman"/>
                <a:cs typeface="Times New Roman"/>
                <a:sym typeface="Times New Roman"/>
              </a:rPr>
              <a:t>Justification for Our Solution</a:t>
            </a:r>
            <a:endParaRPr sz="3200" b="1" u="sng" dirty="0">
              <a:solidFill>
                <a:srgbClr val="000000"/>
              </a:solidFill>
              <a:latin typeface="Times New Roman"/>
              <a:ea typeface="Times New Roman"/>
              <a:cs typeface="Times New Roman"/>
              <a:sym typeface="Times New Roman"/>
            </a:endParaRPr>
          </a:p>
          <a:p>
            <a:pPr marL="0" lvl="0" indent="0" algn="l" rtl="0">
              <a:lnSpc>
                <a:spcPct val="160000"/>
              </a:lnSpc>
              <a:spcBef>
                <a:spcPts val="1400"/>
              </a:spcBef>
              <a:spcAft>
                <a:spcPts val="400"/>
              </a:spcAft>
              <a:buSzPts val="3000"/>
              <a:buNone/>
            </a:pPr>
            <a:endParaRPr sz="1600" b="1" dirty="0">
              <a:solidFill>
                <a:srgbClr val="000000"/>
              </a:solidFill>
              <a:latin typeface="Roboto"/>
              <a:ea typeface="Roboto"/>
              <a:cs typeface="Roboto"/>
              <a:sym typeface="Roboto"/>
            </a:endParaRPr>
          </a:p>
        </p:txBody>
      </p:sp>
      <p:grpSp>
        <p:nvGrpSpPr>
          <p:cNvPr id="196" name="Google Shape;196;p17"/>
          <p:cNvGrpSpPr/>
          <p:nvPr/>
        </p:nvGrpSpPr>
        <p:grpSpPr>
          <a:xfrm>
            <a:off x="327838" y="1247747"/>
            <a:ext cx="5427882" cy="2640562"/>
            <a:chOff x="1266" y="0"/>
            <a:chExt cx="5427882" cy="2640562"/>
          </a:xfrm>
        </p:grpSpPr>
        <p:sp>
          <p:nvSpPr>
            <p:cNvPr id="197" name="Google Shape;197;p17"/>
            <p:cNvSpPr/>
            <p:nvPr/>
          </p:nvSpPr>
          <p:spPr>
            <a:xfrm>
              <a:off x="1266" y="0"/>
              <a:ext cx="1327110" cy="2640562"/>
            </a:xfrm>
            <a:prstGeom prst="roundRect">
              <a:avLst>
                <a:gd name="adj" fmla="val 10000"/>
              </a:avLst>
            </a:prstGeom>
            <a:gradFill>
              <a:gsLst>
                <a:gs pos="0">
                  <a:srgbClr val="79FFC2"/>
                </a:gs>
                <a:gs pos="35000">
                  <a:srgbClr val="A2FFD2"/>
                </a:gs>
                <a:gs pos="100000">
                  <a:srgbClr val="D7FFEC"/>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7"/>
            <p:cNvSpPr txBox="1"/>
            <p:nvPr/>
          </p:nvSpPr>
          <p:spPr>
            <a:xfrm>
              <a:off x="1266"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1" i="0" u="none" strike="noStrike" cap="none">
                  <a:solidFill>
                    <a:schemeClr val="dk2"/>
                  </a:solidFill>
                  <a:latin typeface="Arial Black"/>
                  <a:ea typeface="Arial Black"/>
                  <a:cs typeface="Arial Black"/>
                  <a:sym typeface="Arial Black"/>
                </a:rPr>
                <a:t>pocket-sized personal tutor for BTech studies</a:t>
              </a:r>
              <a:r>
                <a:rPr lang="en"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
          <p:nvSpPr>
            <p:cNvPr id="199" name="Google Shape;199;p17"/>
            <p:cNvSpPr/>
            <p:nvPr/>
          </p:nvSpPr>
          <p:spPr>
            <a:xfrm>
              <a:off x="225167" y="158433"/>
              <a:ext cx="879307" cy="879307"/>
            </a:xfrm>
            <a:prstGeom prst="ellipse">
              <a:avLst/>
            </a:prstGeom>
            <a:solidFill>
              <a:srgbClr val="B8FAD2"/>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7"/>
            <p:cNvSpPr/>
            <p:nvPr/>
          </p:nvSpPr>
          <p:spPr>
            <a:xfrm>
              <a:off x="1378090" y="0"/>
              <a:ext cx="1327110" cy="2640562"/>
            </a:xfrm>
            <a:prstGeom prst="roundRect">
              <a:avLst>
                <a:gd name="adj" fmla="val 10000"/>
              </a:avLst>
            </a:prstGeom>
            <a:gradFill>
              <a:gsLst>
                <a:gs pos="0">
                  <a:srgbClr val="8BFFFF"/>
                </a:gs>
                <a:gs pos="35000">
                  <a:srgbClr val="ADFFFF"/>
                </a:gs>
                <a:gs pos="100000">
                  <a:srgbClr val="DEFFFF"/>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7"/>
            <p:cNvSpPr txBox="1"/>
            <p:nvPr/>
          </p:nvSpPr>
          <p:spPr>
            <a:xfrm>
              <a:off x="1378090" y="1056225"/>
              <a:ext cx="1327110" cy="1056225"/>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dk2"/>
                  </a:solidFill>
                  <a:latin typeface="Arial Black"/>
                  <a:ea typeface="Arial Black"/>
                  <a:cs typeface="Arial Black"/>
                  <a:sym typeface="Arial Black"/>
                </a:rPr>
                <a:t>Engaging videos, AI assistance, and clear notes in one place</a:t>
              </a:r>
              <a:r>
                <a:rPr lang="en" sz="1000" b="0" i="0" u="none" strike="noStrike" cap="none">
                  <a:solidFill>
                    <a:schemeClr val="dk1"/>
                  </a:solidFill>
                  <a:latin typeface="Arial"/>
                  <a:ea typeface="Arial"/>
                  <a:cs typeface="Arial"/>
                  <a:sym typeface="Arial"/>
                </a:rPr>
                <a:t>.</a:t>
              </a:r>
              <a:endParaRPr sz="1000" b="0" i="0" u="none" strike="noStrike" cap="none">
                <a:solidFill>
                  <a:schemeClr val="dk1"/>
                </a:solidFill>
                <a:latin typeface="Arial"/>
                <a:ea typeface="Arial"/>
                <a:cs typeface="Arial"/>
                <a:sym typeface="Arial"/>
              </a:endParaRPr>
            </a:p>
          </p:txBody>
        </p:sp>
        <p:sp>
          <p:nvSpPr>
            <p:cNvPr id="202" name="Google Shape;202;p17"/>
            <p:cNvSpPr/>
            <p:nvPr/>
          </p:nvSpPr>
          <p:spPr>
            <a:xfrm>
              <a:off x="1601921" y="79224"/>
              <a:ext cx="879300" cy="879300"/>
            </a:xfrm>
            <a:prstGeom prst="ellipse">
              <a:avLst/>
            </a:prstGeom>
            <a:solidFill>
              <a:srgbClr val="B7EEEA"/>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7"/>
            <p:cNvSpPr/>
            <p:nvPr/>
          </p:nvSpPr>
          <p:spPr>
            <a:xfrm>
              <a:off x="2754782" y="0"/>
              <a:ext cx="1327110" cy="2640562"/>
            </a:xfrm>
            <a:prstGeom prst="roundRect">
              <a:avLst>
                <a:gd name="adj" fmla="val 10000"/>
              </a:avLst>
            </a:prstGeom>
            <a:gradFill>
              <a:gsLst>
                <a:gs pos="0">
                  <a:srgbClr val="9BC2FE"/>
                </a:gs>
                <a:gs pos="35000">
                  <a:srgbClr val="BAD2FC"/>
                </a:gs>
                <a:gs pos="100000">
                  <a:srgbClr val="E3EDFF"/>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7"/>
            <p:cNvSpPr txBox="1"/>
            <p:nvPr/>
          </p:nvSpPr>
          <p:spPr>
            <a:xfrm>
              <a:off x="2754782"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dk2"/>
                  </a:solidFill>
                  <a:latin typeface="Arial Black"/>
                  <a:ea typeface="Arial Black"/>
                  <a:cs typeface="Arial Black"/>
                  <a:sym typeface="Arial Black"/>
                </a:rPr>
                <a:t>Shortcut to acing exams and excelling in job interviews.</a:t>
              </a:r>
              <a:endParaRPr sz="1100" b="0" i="0" u="none" strike="noStrike" cap="none">
                <a:solidFill>
                  <a:schemeClr val="dk2"/>
                </a:solidFill>
                <a:latin typeface="Arial Black"/>
                <a:ea typeface="Arial Black"/>
                <a:cs typeface="Arial Black"/>
                <a:sym typeface="Arial Black"/>
              </a:endParaRPr>
            </a:p>
          </p:txBody>
        </p:sp>
        <p:sp>
          <p:nvSpPr>
            <p:cNvPr id="205" name="Google Shape;205;p17"/>
            <p:cNvSpPr/>
            <p:nvPr/>
          </p:nvSpPr>
          <p:spPr>
            <a:xfrm>
              <a:off x="2959016" y="158433"/>
              <a:ext cx="879307" cy="879307"/>
            </a:xfrm>
            <a:prstGeom prst="ellipse">
              <a:avLst/>
            </a:prstGeom>
            <a:solidFill>
              <a:srgbClr val="B9CFE0"/>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7"/>
            <p:cNvSpPr/>
            <p:nvPr/>
          </p:nvSpPr>
          <p:spPr>
            <a:xfrm>
              <a:off x="4102038" y="0"/>
              <a:ext cx="1327110" cy="2640562"/>
            </a:xfrm>
            <a:prstGeom prst="roundRect">
              <a:avLst>
                <a:gd name="adj" fmla="val 10000"/>
              </a:avLst>
            </a:prstGeom>
            <a:gradFill>
              <a:gsLst>
                <a:gs pos="0">
                  <a:srgbClr val="AAADE4"/>
                </a:gs>
                <a:gs pos="35000">
                  <a:srgbClr val="C4C7EA"/>
                </a:gs>
                <a:gs pos="100000">
                  <a:srgbClr val="E9E9F7"/>
                </a:gs>
              </a:gsLst>
              <a:lin ang="16200000" scaled="0"/>
            </a:gra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7"/>
            <p:cNvSpPr txBox="1"/>
            <p:nvPr/>
          </p:nvSpPr>
          <p:spPr>
            <a:xfrm>
              <a:off x="4102038" y="1056225"/>
              <a:ext cx="1327110" cy="1056225"/>
            </a:xfrm>
            <a:prstGeom prst="rect">
              <a:avLst/>
            </a:prstGeom>
            <a:noFill/>
            <a:ln>
              <a:noFill/>
            </a:ln>
          </p:spPr>
          <p:txBody>
            <a:bodyPr spcFirstLastPara="1" wrap="square" lIns="78225" tIns="78225" rIns="78225" bIns="7822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 sz="1050" b="0" i="0" u="none" strike="noStrike" cap="none">
                  <a:solidFill>
                    <a:schemeClr val="dk2"/>
                  </a:solidFill>
                  <a:latin typeface="Arial Black"/>
                  <a:ea typeface="Arial Black"/>
                  <a:cs typeface="Arial Black"/>
                  <a:sym typeface="Arial Black"/>
                </a:rPr>
                <a:t>Easy and fun learning experience with The Knowledge Vault</a:t>
              </a:r>
              <a:r>
                <a:rPr lang="en" sz="900" b="0" i="0" u="none" strike="noStrike" cap="none">
                  <a:solidFill>
                    <a:schemeClr val="dk2"/>
                  </a:solidFill>
                  <a:latin typeface="Arial"/>
                  <a:ea typeface="Arial"/>
                  <a:cs typeface="Arial"/>
                  <a:sym typeface="Arial"/>
                </a:rPr>
                <a:t>.</a:t>
              </a:r>
              <a:endParaRPr sz="900" b="0" i="0" u="none" strike="noStrike" cap="none">
                <a:solidFill>
                  <a:schemeClr val="dk2"/>
                </a:solidFill>
                <a:latin typeface="Arial"/>
                <a:ea typeface="Arial"/>
                <a:cs typeface="Arial"/>
                <a:sym typeface="Arial"/>
              </a:endParaRPr>
            </a:p>
          </p:txBody>
        </p:sp>
        <p:sp>
          <p:nvSpPr>
            <p:cNvPr id="208" name="Google Shape;208;p17"/>
            <p:cNvSpPr/>
            <p:nvPr/>
          </p:nvSpPr>
          <p:spPr>
            <a:xfrm>
              <a:off x="4325940" y="158433"/>
              <a:ext cx="879307" cy="879307"/>
            </a:xfrm>
            <a:prstGeom prst="ellipse">
              <a:avLst/>
            </a:prstGeom>
            <a:solidFill>
              <a:srgbClr val="BCBED1"/>
            </a:soli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7"/>
            <p:cNvSpPr/>
            <p:nvPr/>
          </p:nvSpPr>
          <p:spPr>
            <a:xfrm>
              <a:off x="217216" y="2112450"/>
              <a:ext cx="4995982" cy="396084"/>
            </a:xfrm>
            <a:prstGeom prst="leftRightArrow">
              <a:avLst>
                <a:gd name="adj1" fmla="val 50000"/>
                <a:gd name="adj2" fmla="val 50000"/>
              </a:avLst>
            </a:prstGeom>
            <a:gradFill>
              <a:gsLst>
                <a:gs pos="0">
                  <a:srgbClr val="CEFFE9"/>
                </a:gs>
                <a:gs pos="35000">
                  <a:srgbClr val="DBFFED"/>
                </a:gs>
                <a:gs pos="100000">
                  <a:srgbClr val="F0FFF7"/>
                </a:gs>
              </a:gsLst>
              <a:lin ang="16200000" scaled="0"/>
            </a:gradFill>
            <a:ln w="9525"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0" name="Google Shape;210;p17"/>
          <p:cNvPicPr preferRelativeResize="0"/>
          <p:nvPr/>
        </p:nvPicPr>
        <p:blipFill rotWithShape="1">
          <a:blip r:embed="rId3">
            <a:alphaModFix/>
          </a:blip>
          <a:srcRect/>
          <a:stretch/>
        </p:blipFill>
        <p:spPr>
          <a:xfrm>
            <a:off x="6176251" y="1145900"/>
            <a:ext cx="2379850" cy="2844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543899" y="-161947"/>
            <a:ext cx="8449629" cy="491843"/>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1800"/>
              </a:spcBef>
              <a:spcAft>
                <a:spcPts val="0"/>
              </a:spcAft>
              <a:buSzPts val="990"/>
              <a:buNone/>
            </a:pPr>
            <a:r>
              <a:rPr lang="en" sz="2400" b="1" u="sng" dirty="0">
                <a:solidFill>
                  <a:srgbClr val="000000"/>
                </a:solidFill>
                <a:latin typeface="Times New Roman"/>
                <a:ea typeface="Times New Roman"/>
                <a:cs typeface="Times New Roman"/>
                <a:sym typeface="Times New Roman"/>
              </a:rPr>
              <a:t>Architecture of Our Solution &amp; Choice of Products/Platforms</a:t>
            </a:r>
            <a:endParaRPr sz="2400" b="1" u="sng" dirty="0">
              <a:solidFill>
                <a:srgbClr val="000000"/>
              </a:solidFill>
              <a:latin typeface="Times New Roman"/>
              <a:ea typeface="Times New Roman"/>
              <a:cs typeface="Times New Roman"/>
              <a:sym typeface="Times New Roman"/>
            </a:endParaRPr>
          </a:p>
          <a:p>
            <a:pPr marL="0" lvl="0" indent="0" algn="l" rtl="0">
              <a:lnSpc>
                <a:spcPct val="133333"/>
              </a:lnSpc>
              <a:spcBef>
                <a:spcPts val="1800"/>
              </a:spcBef>
              <a:spcAft>
                <a:spcPts val="0"/>
              </a:spcAft>
              <a:buSzPts val="990"/>
              <a:buNone/>
            </a:pPr>
            <a:endParaRPr sz="3200" b="1" dirty="0">
              <a:solidFill>
                <a:srgbClr val="000000"/>
              </a:solidFill>
              <a:latin typeface="Roboto"/>
              <a:ea typeface="Roboto"/>
              <a:cs typeface="Roboto"/>
              <a:sym typeface="Roboto"/>
            </a:endParaRPr>
          </a:p>
          <a:p>
            <a:pPr marL="0" lvl="0" indent="0" algn="l" rtl="0">
              <a:lnSpc>
                <a:spcPct val="100000"/>
              </a:lnSpc>
              <a:spcBef>
                <a:spcPts val="400"/>
              </a:spcBef>
              <a:spcAft>
                <a:spcPts val="0"/>
              </a:spcAft>
              <a:buSzPts val="990"/>
              <a:buNone/>
            </a:pPr>
            <a:endParaRPr sz="3200" dirty="0"/>
          </a:p>
        </p:txBody>
      </p:sp>
      <p:sp>
        <p:nvSpPr>
          <p:cNvPr id="216" name="Google Shape;216;p18"/>
          <p:cNvSpPr txBox="1">
            <a:spLocks noGrp="1"/>
          </p:cNvSpPr>
          <p:nvPr>
            <p:ph type="body" idx="1"/>
          </p:nvPr>
        </p:nvSpPr>
        <p:spPr>
          <a:xfrm flipH="1">
            <a:off x="8604000" y="5034986"/>
            <a:ext cx="840942" cy="659757"/>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5"/>
              <a:buNone/>
            </a:pPr>
            <a:endParaRPr b="1" dirty="0">
              <a:solidFill>
                <a:schemeClr val="dk2"/>
              </a:solidFill>
              <a:latin typeface="Times New Roman"/>
              <a:ea typeface="Times New Roman"/>
              <a:cs typeface="Times New Roman"/>
              <a:sym typeface="Times New Roman"/>
            </a:endParaRPr>
          </a:p>
        </p:txBody>
      </p:sp>
      <p:sp>
        <p:nvSpPr>
          <p:cNvPr id="218" name="Google Shape;218;p18"/>
          <p:cNvSpPr/>
          <p:nvPr/>
        </p:nvSpPr>
        <p:spPr>
          <a:xfrm>
            <a:off x="347241" y="1151624"/>
            <a:ext cx="2157272" cy="1033200"/>
          </a:xfrm>
          <a:prstGeom prst="flowChartAlternateProcess">
            <a:avLst/>
          </a:prstGeom>
          <a:gradFill flip="none" rotWithShape="1">
            <a:gsLst>
              <a:gs pos="0">
                <a:srgbClr val="8E7CC3">
                  <a:tint val="66000"/>
                  <a:satMod val="160000"/>
                </a:srgbClr>
              </a:gs>
              <a:gs pos="50000">
                <a:srgbClr val="8E7CC3">
                  <a:tint val="44500"/>
                  <a:satMod val="160000"/>
                </a:srgbClr>
              </a:gs>
              <a:gs pos="100000">
                <a:srgbClr val="8E7CC3">
                  <a:tint val="23500"/>
                  <a:satMod val="160000"/>
                </a:srgbClr>
              </a:gs>
            </a:gsLst>
            <a:lin ang="108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Organised videos from basic to advance</a:t>
            </a:r>
            <a:endParaRPr sz="1400" b="0" i="0" u="none" strike="noStrike" cap="none" dirty="0">
              <a:solidFill>
                <a:srgbClr val="000000"/>
              </a:solidFill>
              <a:latin typeface="Times New Roman"/>
              <a:ea typeface="Times New Roman"/>
              <a:cs typeface="Times New Roman"/>
              <a:sym typeface="Times New Roman"/>
            </a:endParaRPr>
          </a:p>
        </p:txBody>
      </p:sp>
      <p:sp>
        <p:nvSpPr>
          <p:cNvPr id="219" name="Google Shape;219;p18"/>
          <p:cNvSpPr/>
          <p:nvPr/>
        </p:nvSpPr>
        <p:spPr>
          <a:xfrm>
            <a:off x="347241" y="2377278"/>
            <a:ext cx="2372809" cy="1121597"/>
          </a:xfrm>
          <a:prstGeom prst="flowChartAlternateProcess">
            <a:avLst/>
          </a:prstGeom>
          <a:gradFill flip="none" rotWithShape="1">
            <a:gsLst>
              <a:gs pos="0">
                <a:srgbClr val="8E7CC3">
                  <a:tint val="66000"/>
                  <a:satMod val="160000"/>
                </a:srgbClr>
              </a:gs>
              <a:gs pos="50000">
                <a:srgbClr val="8E7CC3">
                  <a:tint val="44500"/>
                  <a:satMod val="160000"/>
                </a:srgbClr>
              </a:gs>
              <a:gs pos="100000">
                <a:srgbClr val="8E7CC3">
                  <a:tint val="23500"/>
                  <a:satMod val="160000"/>
                </a:srgbClr>
              </a:gs>
            </a:gsLst>
            <a:lin ang="108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Integrated AI Tools:</a:t>
            </a:r>
          </a:p>
          <a:p>
            <a:pPr marL="0" marR="0" lvl="0" indent="0" algn="ctr" rtl="0">
              <a:lnSpc>
                <a:spcPct val="100000"/>
              </a:lnSpc>
              <a:spcBef>
                <a:spcPts val="0"/>
              </a:spcBef>
              <a:spcAft>
                <a:spcPts val="0"/>
              </a:spcAft>
              <a:buClr>
                <a:srgbClr val="000000"/>
              </a:buClr>
              <a:buSzPts val="1400"/>
              <a:buFont typeface="Arial"/>
              <a:buNone/>
            </a:pPr>
            <a:r>
              <a:rPr lang="en" dirty="0">
                <a:latin typeface="Times New Roman"/>
                <a:ea typeface="Times New Roman"/>
                <a:cs typeface="Times New Roman"/>
                <a:sym typeface="Times New Roman"/>
              </a:rPr>
              <a:t>Microsoft copilot,</a:t>
            </a:r>
            <a:r>
              <a:rPr lang="en" sz="1400" b="0" i="0" u="none" strike="noStrike" cap="none" dirty="0">
                <a:solidFill>
                  <a:srgbClr val="000000"/>
                </a:solidFill>
                <a:latin typeface="Times New Roman"/>
                <a:ea typeface="Times New Roman"/>
                <a:cs typeface="Times New Roman"/>
                <a:sym typeface="Times New Roman"/>
              </a:rPr>
              <a:t> Chat Gpt, </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Google Bard ,</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Black box AI, Gemini AI, perplex AI , Taskade AI </a:t>
            </a:r>
            <a:endParaRPr sz="1400" b="0" i="0" u="none" strike="noStrike" cap="none" dirty="0">
              <a:solidFill>
                <a:srgbClr val="000000"/>
              </a:solidFill>
              <a:latin typeface="Times New Roman"/>
              <a:ea typeface="Times New Roman"/>
              <a:cs typeface="Times New Roman"/>
              <a:sym typeface="Times New Roman"/>
            </a:endParaRPr>
          </a:p>
        </p:txBody>
      </p:sp>
      <p:sp>
        <p:nvSpPr>
          <p:cNvPr id="220" name="Google Shape;220;p18"/>
          <p:cNvSpPr/>
          <p:nvPr/>
        </p:nvSpPr>
        <p:spPr>
          <a:xfrm>
            <a:off x="6601702" y="953606"/>
            <a:ext cx="2021436" cy="1033200"/>
          </a:xfrm>
          <a:prstGeom prst="flowChartAlternateProcess">
            <a:avLst/>
          </a:prstGeom>
          <a:gradFill flip="none" rotWithShape="1">
            <a:gsLst>
              <a:gs pos="0">
                <a:srgbClr val="8E7CC3">
                  <a:tint val="66000"/>
                  <a:satMod val="160000"/>
                </a:srgbClr>
              </a:gs>
              <a:gs pos="50000">
                <a:srgbClr val="8E7CC3">
                  <a:tint val="44500"/>
                  <a:satMod val="160000"/>
                </a:srgbClr>
              </a:gs>
              <a:gs pos="100000">
                <a:srgbClr val="8E7CC3">
                  <a:tint val="23500"/>
                  <a:satMod val="160000"/>
                </a:srgbClr>
              </a:gs>
            </a:gsLst>
            <a:lin ang="108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a:ea typeface="Times New Roman"/>
                <a:cs typeface="Times New Roman"/>
                <a:sym typeface="Times New Roman"/>
              </a:rPr>
              <a:t>Various notes and Interview Questions for quick revisions</a:t>
            </a:r>
            <a:endParaRPr sz="1400" b="0" i="0" u="none" strike="noStrike" cap="none" dirty="0">
              <a:solidFill>
                <a:srgbClr val="000000"/>
              </a:solidFill>
              <a:latin typeface="Times New Roman"/>
              <a:ea typeface="Times New Roman"/>
              <a:cs typeface="Times New Roman"/>
              <a:sym typeface="Times New Roman"/>
            </a:endParaRPr>
          </a:p>
        </p:txBody>
      </p:sp>
      <p:cxnSp>
        <p:nvCxnSpPr>
          <p:cNvPr id="221" name="Google Shape;221;p18"/>
          <p:cNvCxnSpPr/>
          <p:nvPr/>
        </p:nvCxnSpPr>
        <p:spPr>
          <a:xfrm rot="10800000" flipH="1">
            <a:off x="2482613" y="1668225"/>
            <a:ext cx="809100" cy="2700"/>
          </a:xfrm>
          <a:prstGeom prst="straightConnector1">
            <a:avLst/>
          </a:prstGeom>
          <a:noFill/>
          <a:ln w="9525" cap="flat" cmpd="sng">
            <a:solidFill>
              <a:schemeClr val="dk2"/>
            </a:solidFill>
            <a:prstDash val="solid"/>
            <a:round/>
            <a:headEnd type="none" w="sm" len="sm"/>
            <a:tailEnd type="none" w="sm" len="sm"/>
          </a:ln>
        </p:spPr>
      </p:cxnSp>
      <p:cxnSp>
        <p:nvCxnSpPr>
          <p:cNvPr id="222" name="Google Shape;222;p18"/>
          <p:cNvCxnSpPr/>
          <p:nvPr/>
        </p:nvCxnSpPr>
        <p:spPr>
          <a:xfrm>
            <a:off x="2720050" y="2848837"/>
            <a:ext cx="571663" cy="0"/>
          </a:xfrm>
          <a:prstGeom prst="straightConnector1">
            <a:avLst/>
          </a:prstGeom>
          <a:noFill/>
          <a:ln w="9525" cap="flat" cmpd="sng">
            <a:solidFill>
              <a:schemeClr val="dk2"/>
            </a:solidFill>
            <a:prstDash val="solid"/>
            <a:round/>
            <a:headEnd type="none" w="sm" len="sm"/>
            <a:tailEnd type="none" w="sm" len="sm"/>
          </a:ln>
        </p:spPr>
      </p:cxnSp>
      <p:cxnSp>
        <p:nvCxnSpPr>
          <p:cNvPr id="223" name="Google Shape;223;p18"/>
          <p:cNvCxnSpPr>
            <a:endCxn id="220" idx="1"/>
          </p:cNvCxnSpPr>
          <p:nvPr/>
        </p:nvCxnSpPr>
        <p:spPr>
          <a:xfrm>
            <a:off x="5812972" y="1470206"/>
            <a:ext cx="788730" cy="0"/>
          </a:xfrm>
          <a:prstGeom prst="straightConnector1">
            <a:avLst/>
          </a:prstGeom>
          <a:noFill/>
          <a:ln w="9525" cap="flat" cmpd="sng">
            <a:solidFill>
              <a:schemeClr val="dk2"/>
            </a:solidFill>
            <a:prstDash val="solid"/>
            <a:round/>
            <a:headEnd type="none" w="sm" len="sm"/>
            <a:tailEnd type="none" w="sm" len="sm"/>
          </a:ln>
        </p:spPr>
      </p:cxnSp>
      <p:sp>
        <p:nvSpPr>
          <p:cNvPr id="225" name="Google Shape;225;p18"/>
          <p:cNvSpPr/>
          <p:nvPr/>
        </p:nvSpPr>
        <p:spPr>
          <a:xfrm>
            <a:off x="6470247" y="2357035"/>
            <a:ext cx="2152891" cy="918150"/>
          </a:xfrm>
          <a:prstGeom prst="roundRect">
            <a:avLst>
              <a:gd name="adj" fmla="val 16667"/>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08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dirty="0">
                <a:latin typeface="Times New Roman"/>
                <a:ea typeface="Times New Roman"/>
                <a:cs typeface="Times New Roman"/>
                <a:sym typeface="Times New Roman"/>
              </a:rPr>
              <a:t> translating and converting text to speech from any regional or universal language</a:t>
            </a:r>
            <a:endParaRPr sz="1400" b="0" i="0" u="none" strike="noStrike" cap="none" dirty="0">
              <a:solidFill>
                <a:srgbClr val="000000"/>
              </a:solidFill>
              <a:latin typeface="Calibri"/>
              <a:ea typeface="Calibri"/>
              <a:cs typeface="Calibri"/>
              <a:sym typeface="Calibri"/>
            </a:endParaRPr>
          </a:p>
        </p:txBody>
      </p:sp>
      <p:sp>
        <p:nvSpPr>
          <p:cNvPr id="226" name="Google Shape;226;p18"/>
          <p:cNvSpPr txBox="1"/>
          <p:nvPr/>
        </p:nvSpPr>
        <p:spPr>
          <a:xfrm>
            <a:off x="8264323" y="1986806"/>
            <a:ext cx="2245489" cy="53969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1405"/>
              <a:buFont typeface="Arial"/>
              <a:buNone/>
            </a:pPr>
            <a:r>
              <a:rPr lang="en-US" sz="1300" dirty="0">
                <a:latin typeface="Times New Roman"/>
                <a:ea typeface="Times New Roman"/>
                <a:cs typeface="Times New Roman"/>
                <a:sym typeface="Times New Roman"/>
              </a:rPr>
              <a:t>.</a:t>
            </a:r>
            <a:endParaRPr sz="1300" b="0" i="0" u="none" strike="noStrike" cap="none" dirty="0">
              <a:solidFill>
                <a:srgbClr val="000000"/>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560" y="787079"/>
            <a:ext cx="2654983" cy="3993266"/>
          </a:xfrm>
          <a:prstGeom prst="rect">
            <a:avLst/>
          </a:prstGeom>
        </p:spPr>
      </p:pic>
      <p:sp>
        <p:nvSpPr>
          <p:cNvPr id="5" name="Rounded Rectangle 4"/>
          <p:cNvSpPr/>
          <p:nvPr/>
        </p:nvSpPr>
        <p:spPr>
          <a:xfrm>
            <a:off x="347241" y="3784922"/>
            <a:ext cx="2245488" cy="995423"/>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0800000" scaled="1"/>
            <a:tileRect/>
          </a:gra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latin typeface="Times New Roman" pitchFamily="18" charset="0"/>
                <a:cs typeface="Times New Roman" pitchFamily="18" charset="0"/>
              </a:rPr>
              <a:t>compiler are there to run and check the code for better understanding and learning </a:t>
            </a:r>
          </a:p>
        </p:txBody>
      </p:sp>
      <p:sp>
        <p:nvSpPr>
          <p:cNvPr id="6" name="Rounded Rectangle 5"/>
          <p:cNvSpPr/>
          <p:nvPr/>
        </p:nvSpPr>
        <p:spPr>
          <a:xfrm>
            <a:off x="6470248" y="3784922"/>
            <a:ext cx="2152890" cy="856526"/>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0800000" scaled="1"/>
            <a:tileRect/>
          </a:gra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latin typeface="Times New Roman" pitchFamily="18" charset="0"/>
                <a:cs typeface="Times New Roman" pitchFamily="18" charset="0"/>
              </a:rPr>
              <a:t>We provide support to user which want to interact with us </a:t>
            </a:r>
            <a:r>
              <a:rPr lang="en-US" sz="1600" dirty="0">
                <a:solidFill>
                  <a:schemeClr val="tx2">
                    <a:lumMod val="10000"/>
                  </a:schemeClr>
                </a:solidFill>
                <a:latin typeface="Times New Roman" pitchFamily="18" charset="0"/>
                <a:cs typeface="Times New Roman" pitchFamily="18" charset="0"/>
              </a:rPr>
              <a:t>.</a:t>
            </a:r>
          </a:p>
        </p:txBody>
      </p:sp>
      <p:cxnSp>
        <p:nvCxnSpPr>
          <p:cNvPr id="10" name="Straight Connector 9"/>
          <p:cNvCxnSpPr>
            <a:endCxn id="6" idx="1"/>
          </p:cNvCxnSpPr>
          <p:nvPr/>
        </p:nvCxnSpPr>
        <p:spPr>
          <a:xfrm>
            <a:off x="5984543" y="4213185"/>
            <a:ext cx="485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 idx="3"/>
            <a:endCxn id="225" idx="1"/>
          </p:cNvCxnSpPr>
          <p:nvPr/>
        </p:nvCxnSpPr>
        <p:spPr>
          <a:xfrm>
            <a:off x="5984543" y="2783712"/>
            <a:ext cx="485704" cy="32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3"/>
          </p:cNvCxnSpPr>
          <p:nvPr/>
        </p:nvCxnSpPr>
        <p:spPr>
          <a:xfrm>
            <a:off x="2592729" y="4282634"/>
            <a:ext cx="698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6" name="Google Shape;236;p19"/>
          <p:cNvPicPr preferRelativeResize="0"/>
          <p:nvPr/>
        </p:nvPicPr>
        <p:blipFill>
          <a:blip r:embed="rId3">
            <a:alphaModFix/>
          </a:blip>
          <a:stretch>
            <a:fillRect/>
          </a:stretch>
        </p:blipFill>
        <p:spPr>
          <a:xfrm>
            <a:off x="6701742" y="241251"/>
            <a:ext cx="1939283" cy="3608350"/>
          </a:xfrm>
          <a:prstGeom prst="roundRect">
            <a:avLst>
              <a:gd name="adj" fmla="val 8594"/>
            </a:avLst>
          </a:prstGeom>
          <a:solidFill>
            <a:srgbClr val="FFFFFF">
              <a:shade val="85000"/>
            </a:srgbClr>
          </a:solidFill>
          <a:ln>
            <a:solidFill>
              <a:schemeClr val="bg2"/>
            </a:solidFill>
          </a:ln>
          <a:effectLst>
            <a:reflection blurRad="12700" stA="38000" endPos="28000" dist="5000" dir="5400000" sy="-100000" algn="bl" rotWithShape="0"/>
          </a:effectLst>
        </p:spPr>
      </p:pic>
      <p:sp>
        <p:nvSpPr>
          <p:cNvPr id="237" name="Google Shape;237;p19"/>
          <p:cNvSpPr txBox="1"/>
          <p:nvPr/>
        </p:nvSpPr>
        <p:spPr>
          <a:xfrm>
            <a:off x="617225" y="4188275"/>
            <a:ext cx="80238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tx2">
                    <a:lumMod val="10000"/>
                  </a:schemeClr>
                </a:solidFill>
                <a:latin typeface="Oswald"/>
                <a:ea typeface="Oswald"/>
                <a:cs typeface="Oswald"/>
                <a:sym typeface="Oswald"/>
              </a:rPr>
              <a:t>In training video there are Traning videos of which help you to understanging programing from basic to advance, in clearing doubts and being master in particular programming domain.</a:t>
            </a:r>
            <a:endParaRPr sz="1800" dirty="0">
              <a:solidFill>
                <a:schemeClr val="tx2">
                  <a:lumMod val="10000"/>
                </a:schemeClr>
              </a:solidFill>
              <a:latin typeface="Oswald"/>
              <a:ea typeface="Oswald"/>
              <a:cs typeface="Oswald"/>
              <a:sym typeface="Oswa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36" y="241251"/>
            <a:ext cx="1969854" cy="360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0738" y="241252"/>
            <a:ext cx="2032640" cy="3608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848" y="241252"/>
            <a:ext cx="2002593" cy="3650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1222</Words>
  <Application>Microsoft Office PowerPoint</Application>
  <PresentationFormat>On-screen Show (16:9)</PresentationFormat>
  <Paragraphs>120</Paragraphs>
  <Slides>29</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Arial</vt:lpstr>
      <vt:lpstr>Arial Rounded MT Bold</vt:lpstr>
      <vt:lpstr>Mongolian Baiti</vt:lpstr>
      <vt:lpstr>Times New Roman</vt:lpstr>
      <vt:lpstr>Libre Baskerville</vt:lpstr>
      <vt:lpstr>Agency FB</vt:lpstr>
      <vt:lpstr>Baskerville Old Face</vt:lpstr>
      <vt:lpstr>Arial Black</vt:lpstr>
      <vt:lpstr>Roboto</vt:lpstr>
      <vt:lpstr>Arial Unicode MS</vt:lpstr>
      <vt:lpstr>Franklin Gothic</vt:lpstr>
      <vt:lpstr>Calibri</vt:lpstr>
      <vt:lpstr>Nunito</vt:lpstr>
      <vt:lpstr>Oswald</vt:lpstr>
      <vt:lpstr>Shift</vt:lpstr>
      <vt:lpstr>PowerPoint Presentation</vt:lpstr>
      <vt:lpstr>PowerPoint Presentation</vt:lpstr>
      <vt:lpstr>Quality Education </vt:lpstr>
      <vt:lpstr>PowerPoint Presentation</vt:lpstr>
      <vt:lpstr>GOAL(S) AND TARGET(S) </vt:lpstr>
      <vt:lpstr>Our Inspiration </vt:lpstr>
      <vt:lpstr>Justification for Our Solution </vt:lpstr>
      <vt:lpstr>Architecture of Our Solution &amp; Choice of Products/Platforms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Justification for Our Choice </vt:lpstr>
      <vt:lpstr>SUCCESS &amp; COMPLETION OF SOLUTION</vt:lpstr>
      <vt:lpstr>PowerPoint Presentation</vt:lpstr>
      <vt:lpstr>Feedback point and our improvement on that : </vt:lpstr>
      <vt:lpstr>FEEDBACK / TESTING / ITERATION</vt:lpstr>
      <vt:lpstr>Impact on communities:- </vt:lpstr>
      <vt:lpstr>SCALABILITY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ajits</cp:lastModifiedBy>
  <cp:revision>33</cp:revision>
  <dcterms:modified xsi:type="dcterms:W3CDTF">2024-02-25T15:20:33Z</dcterms:modified>
</cp:coreProperties>
</file>